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showSpecialPlsOnTitleSld="0">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91425" lIns="91425" spcFirstLastPara="1" rIns="91425" wrap="square" tIns="91425"/>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1200" u="none">
                <a:solidFill>
                  <a:srgbClr val="000000"/>
                </a:solidFill>
                <a:latin typeface="Lucida Sans"/>
                <a:ea typeface="Lucida Sans"/>
                <a:cs typeface="Lucida Sans"/>
                <a:sym typeface="Lucida Sans"/>
              </a:rPr>
              <a:t>‹#›</a:t>
            </a:fld>
            <a:endParaRPr b="0" sz="1200" u="none">
              <a:solidFill>
                <a:srgbClr val="000000"/>
              </a:solidFill>
              <a:latin typeface="Lucida Sans"/>
              <a:ea typeface="Lucida Sans"/>
              <a:cs typeface="Lucida Sans"/>
              <a:sym typeface="Lucida Sans"/>
            </a:endParaRPr>
          </a:p>
        </p:txBody>
      </p:sp>
      <p:sp>
        <p:nvSpPr>
          <p:cNvPr id="80" name="Google Shape;80;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1" name="Google Shape;81;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Credit Philipp Koehn</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Ayer geet ya nicht nach hauser</a:t>
            </a:r>
            <a:endParaRPr b="0" i="0" sz="1200" u="none" cap="none" strike="noStrike">
              <a:solidFill>
                <a:schemeClr val="dk1"/>
              </a:solidFill>
              <a:latin typeface="Calibri"/>
              <a:ea typeface="Calibri"/>
              <a:cs typeface="Calibri"/>
              <a:sym typeface="Calibri"/>
            </a:endParaRPr>
          </a:p>
        </p:txBody>
      </p:sp>
      <p:sp>
        <p:nvSpPr>
          <p:cNvPr id="209" name="Google Shape;209;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Credit Philipp Koehn</a:t>
            </a:r>
            <a:endParaRPr/>
          </a:p>
        </p:txBody>
      </p:sp>
      <p:sp>
        <p:nvSpPr>
          <p:cNvPr id="217" name="Google Shape;217;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Google SMT team was hundreds of people</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20 mins to get to here</a:t>
            </a:r>
            <a:endParaRPr/>
          </a:p>
        </p:txBody>
      </p:sp>
      <p:sp>
        <p:nvSpPr>
          <p:cNvPr id="226" name="Google Shape;226;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Dank meme</a:t>
            </a:r>
            <a:endParaRPr/>
          </a:p>
        </p:txBody>
      </p:sp>
      <p:sp>
        <p:nvSpPr>
          <p:cNvPr id="240" name="Google Shape;240;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Note there’s an embedding layer but it’s not in this picture</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You have two separate sets of word embeddings, for the two languages</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Note: these can be deep/bidir/lstm</a:t>
            </a:r>
            <a:endParaRPr b="0" i="0" sz="1200" u="none" cap="none" strike="noStrike">
              <a:solidFill>
                <a:schemeClr val="dk1"/>
              </a:solidFill>
              <a:latin typeface="Calibri"/>
              <a:ea typeface="Calibri"/>
              <a:cs typeface="Calibri"/>
              <a:sym typeface="Calibri"/>
            </a:endParaRPr>
          </a:p>
        </p:txBody>
      </p:sp>
      <p:sp>
        <p:nvSpPr>
          <p:cNvPr id="259" name="Google Shape;259;p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5" name="Google Shape;425;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NMT directly estimates p(y|x), whereas SMT modularized into translation model and language model</a:t>
            </a:r>
            <a:endParaRPr/>
          </a:p>
        </p:txBody>
      </p:sp>
      <p:sp>
        <p:nvSpPr>
          <p:cNvPr id="426" name="Google Shape;426;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8" name="Google Shape;438;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This is all exactly like how you train a LM, except you also do the encoder part.</a:t>
            </a:r>
            <a:endParaRPr/>
          </a:p>
        </p:txBody>
      </p:sp>
      <p:sp>
        <p:nvSpPr>
          <p:cNvPr id="439" name="Google Shape;439;p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Google Shape;607;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3" name="Shape 713"/>
        <p:cNvGrpSpPr/>
        <p:nvPr/>
      </p:nvGrpSpPr>
      <p:grpSpPr>
        <a:xfrm>
          <a:off x="0" y="0"/>
          <a:ext cx="0" cy="0"/>
          <a:chOff x="0" y="0"/>
          <a:chExt cx="0" cy="0"/>
        </a:xfrm>
      </p:grpSpPr>
      <p:sp>
        <p:nvSpPr>
          <p:cNvPr id="714" name="Google Shape;714;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Google Shape;721;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Google Shape;729;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6" name="Shape 736"/>
        <p:cNvGrpSpPr/>
        <p:nvPr/>
      </p:nvGrpSpPr>
      <p:grpSpPr>
        <a:xfrm>
          <a:off x="0" y="0"/>
          <a:ext cx="0" cy="0"/>
          <a:chOff x="0" y="0"/>
          <a:chExt cx="0" cy="0"/>
        </a:xfrm>
      </p:grpSpPr>
      <p:sp>
        <p:nvSpPr>
          <p:cNvPr id="737" name="Google Shape;737;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9" name="Shape 749"/>
        <p:cNvGrpSpPr/>
        <p:nvPr/>
      </p:nvGrpSpPr>
      <p:grpSpPr>
        <a:xfrm>
          <a:off x="0" y="0"/>
          <a:ext cx="0" cy="0"/>
          <a:chOff x="0" y="0"/>
          <a:chExt cx="0" cy="0"/>
        </a:xfrm>
      </p:grpSpPr>
      <p:sp>
        <p:nvSpPr>
          <p:cNvPr id="750" name="Google Shape;750;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1" name="Shape 771"/>
        <p:cNvGrpSpPr/>
        <p:nvPr/>
      </p:nvGrpSpPr>
      <p:grpSpPr>
        <a:xfrm>
          <a:off x="0" y="0"/>
          <a:ext cx="0" cy="0"/>
          <a:chOff x="0" y="0"/>
          <a:chExt cx="0" cy="0"/>
        </a:xfrm>
      </p:grpSpPr>
      <p:sp>
        <p:nvSpPr>
          <p:cNvPr id="772" name="Google Shape;772;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2" name="Shape 802"/>
        <p:cNvGrpSpPr/>
        <p:nvPr/>
      </p:nvGrpSpPr>
      <p:grpSpPr>
        <a:xfrm>
          <a:off x="0" y="0"/>
          <a:ext cx="0" cy="0"/>
          <a:chOff x="0" y="0"/>
          <a:chExt cx="0" cy="0"/>
        </a:xfrm>
      </p:grpSpPr>
      <p:sp>
        <p:nvSpPr>
          <p:cNvPr id="803" name="Google Shape;803;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2" name="Shape 842"/>
        <p:cNvGrpSpPr/>
        <p:nvPr/>
      </p:nvGrpSpPr>
      <p:grpSpPr>
        <a:xfrm>
          <a:off x="0" y="0"/>
          <a:ext cx="0" cy="0"/>
          <a:chOff x="0" y="0"/>
          <a:chExt cx="0" cy="0"/>
        </a:xfrm>
      </p:grpSpPr>
      <p:sp>
        <p:nvSpPr>
          <p:cNvPr id="843" name="Google Shape;843;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1" name="Shape 891"/>
        <p:cNvGrpSpPr/>
        <p:nvPr/>
      </p:nvGrpSpPr>
      <p:grpSpPr>
        <a:xfrm>
          <a:off x="0" y="0"/>
          <a:ext cx="0" cy="0"/>
          <a:chOff x="0" y="0"/>
          <a:chExt cx="0" cy="0"/>
        </a:xfrm>
      </p:grpSpPr>
      <p:sp>
        <p:nvSpPr>
          <p:cNvPr id="892" name="Google Shape;892;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9" name="Shape 949"/>
        <p:cNvGrpSpPr/>
        <p:nvPr/>
      </p:nvGrpSpPr>
      <p:grpSpPr>
        <a:xfrm>
          <a:off x="0" y="0"/>
          <a:ext cx="0" cy="0"/>
          <a:chOff x="0" y="0"/>
          <a:chExt cx="0" cy="0"/>
        </a:xfrm>
      </p:grpSpPr>
      <p:sp>
        <p:nvSpPr>
          <p:cNvPr id="950" name="Google Shape;950;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7" name="Shape 1007"/>
        <p:cNvGrpSpPr/>
        <p:nvPr/>
      </p:nvGrpSpPr>
      <p:grpSpPr>
        <a:xfrm>
          <a:off x="0" y="0"/>
          <a:ext cx="0" cy="0"/>
          <a:chOff x="0" y="0"/>
          <a:chExt cx="0" cy="0"/>
        </a:xfrm>
      </p:grpSpPr>
      <p:sp>
        <p:nvSpPr>
          <p:cNvPr id="1008" name="Google Shape;1008;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9" name="Google Shape;1009;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Note google mt team size</a:t>
            </a:r>
            <a:endParaRPr/>
          </a:p>
        </p:txBody>
      </p:sp>
      <p:sp>
        <p:nvSpPr>
          <p:cNvPr id="1010" name="Google Shape;1010;p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5" name="Shape 1015"/>
        <p:cNvGrpSpPr/>
        <p:nvPr/>
      </p:nvGrpSpPr>
      <p:grpSpPr>
        <a:xfrm>
          <a:off x="0" y="0"/>
          <a:ext cx="0" cy="0"/>
          <a:chOff x="0" y="0"/>
          <a:chExt cx="0" cy="0"/>
        </a:xfrm>
      </p:grpSpPr>
      <p:sp>
        <p:nvSpPr>
          <p:cNvPr id="1016" name="Google Shape;1016;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7" name="Google Shape;1017;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Note google mt team size</a:t>
            </a:r>
            <a:endParaRPr/>
          </a:p>
        </p:txBody>
      </p:sp>
      <p:sp>
        <p:nvSpPr>
          <p:cNvPr id="1018" name="Google Shape;1018;p4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3" name="Shape 1023"/>
        <p:cNvGrpSpPr/>
        <p:nvPr/>
      </p:nvGrpSpPr>
      <p:grpSpPr>
        <a:xfrm>
          <a:off x="0" y="0"/>
          <a:ext cx="0" cy="0"/>
          <a:chOff x="0" y="0"/>
          <a:chExt cx="0" cy="0"/>
        </a:xfrm>
      </p:grpSpPr>
      <p:sp>
        <p:nvSpPr>
          <p:cNvPr id="1024" name="Google Shape;1024;g322465be5a_0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5" name="Google Shape;1025;g322465be5a_0_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Note google mt team size</a:t>
            </a:r>
            <a:endParaRPr/>
          </a:p>
        </p:txBody>
      </p:sp>
      <p:sp>
        <p:nvSpPr>
          <p:cNvPr id="1026" name="Google Shape;1026;g322465be5a_0_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1" name="Shape 1031"/>
        <p:cNvGrpSpPr/>
        <p:nvPr/>
      </p:nvGrpSpPr>
      <p:grpSpPr>
        <a:xfrm>
          <a:off x="0" y="0"/>
          <a:ext cx="0" cy="0"/>
          <a:chOff x="0" y="0"/>
          <a:chExt cx="0" cy="0"/>
        </a:xfrm>
      </p:grpSpPr>
      <p:sp>
        <p:nvSpPr>
          <p:cNvPr id="1032" name="Google Shape;1032;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3" name="Google Shape;1033;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More useful at the lower end of perf</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need better metrics; this is its own area of research</a:t>
            </a:r>
            <a:endParaRPr/>
          </a:p>
        </p:txBody>
      </p:sp>
      <p:sp>
        <p:nvSpPr>
          <p:cNvPr id="1034" name="Google Shape;1034;p4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9" name="Shape 1039"/>
        <p:cNvGrpSpPr/>
        <p:nvPr/>
      </p:nvGrpSpPr>
      <p:grpSpPr>
        <a:xfrm>
          <a:off x="0" y="0"/>
          <a:ext cx="0" cy="0"/>
          <a:chOff x="0" y="0"/>
          <a:chExt cx="0" cy="0"/>
        </a:xfrm>
      </p:grpSpPr>
      <p:sp>
        <p:nvSpPr>
          <p:cNvPr id="1040" name="Google Shape;1040;g322465be5a_0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1" name="Google Shape;1041;g322465be5a_0_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
        <p:nvSpPr>
          <p:cNvPr id="1042" name="Google Shape;1042;g322465be5a_0_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7" name="Shape 1047"/>
        <p:cNvGrpSpPr/>
        <p:nvPr/>
      </p:nvGrpSpPr>
      <p:grpSpPr>
        <a:xfrm>
          <a:off x="0" y="0"/>
          <a:ext cx="0" cy="0"/>
          <a:chOff x="0" y="0"/>
          <a:chExt cx="0" cy="0"/>
        </a:xfrm>
      </p:grpSpPr>
      <p:sp>
        <p:nvSpPr>
          <p:cNvPr id="1048" name="Google Shape;1048;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9" name="Shape 1059"/>
        <p:cNvGrpSpPr/>
        <p:nvPr/>
      </p:nvGrpSpPr>
      <p:grpSpPr>
        <a:xfrm>
          <a:off x="0" y="0"/>
          <a:ext cx="0" cy="0"/>
          <a:chOff x="0" y="0"/>
          <a:chExt cx="0" cy="0"/>
        </a:xfrm>
      </p:grpSpPr>
      <p:sp>
        <p:nvSpPr>
          <p:cNvPr id="1060" name="Google Shape;1060;g322465be5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g322465be5a_0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Rousseau</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European bias in this lecture</a:t>
            </a:r>
            <a:endParaRPr/>
          </a:p>
        </p:txBody>
      </p:sp>
      <p:sp>
        <p:nvSpPr>
          <p:cNvPr id="113" name="Google Shape;113;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7" name="Shape 1067"/>
        <p:cNvGrpSpPr/>
        <p:nvPr/>
      </p:nvGrpSpPr>
      <p:grpSpPr>
        <a:xfrm>
          <a:off x="0" y="0"/>
          <a:ext cx="0" cy="0"/>
          <a:chOff x="0" y="0"/>
          <a:chExt cx="0" cy="0"/>
        </a:xfrm>
      </p:grpSpPr>
      <p:sp>
        <p:nvSpPr>
          <p:cNvPr id="1068" name="Google Shape;1068;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9" name="Google Shape;1069;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Note google mt team size, decades of work beaten by simple new system</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you can make it deep, make the encoder bidirectional, obviously upgrade the RNN cell, feed in the source backwards, speed up the softmax computation, pretrain on other stuff, one network for all languages, many many tips and tricks      link brain hyperparameter paper</a:t>
            </a:r>
            <a:endParaRPr/>
          </a:p>
        </p:txBody>
      </p:sp>
      <p:sp>
        <p:nvSpPr>
          <p:cNvPr id="1070" name="Google Shape;1070;p4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5" name="Shape 1075"/>
        <p:cNvGrpSpPr/>
        <p:nvPr/>
      </p:nvGrpSpPr>
      <p:grpSpPr>
        <a:xfrm>
          <a:off x="0" y="0"/>
          <a:ext cx="0" cy="0"/>
          <a:chOff x="0" y="0"/>
          <a:chExt cx="0" cy="0"/>
        </a:xfrm>
      </p:grpSpPr>
      <p:sp>
        <p:nvSpPr>
          <p:cNvPr id="1076" name="Google Shape;1076;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2" name="Shape 1082"/>
        <p:cNvGrpSpPr/>
        <p:nvPr/>
      </p:nvGrpSpPr>
      <p:grpSpPr>
        <a:xfrm>
          <a:off x="0" y="0"/>
          <a:ext cx="0" cy="0"/>
          <a:chOff x="0" y="0"/>
          <a:chExt cx="0" cy="0"/>
        </a:xfrm>
      </p:grpSpPr>
      <p:sp>
        <p:nvSpPr>
          <p:cNvPr id="1083" name="Google Shape;1083;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3" name="Shape 1093"/>
        <p:cNvGrpSpPr/>
        <p:nvPr/>
      </p:nvGrpSpPr>
      <p:grpSpPr>
        <a:xfrm>
          <a:off x="0" y="0"/>
          <a:ext cx="0" cy="0"/>
          <a:chOff x="0" y="0"/>
          <a:chExt cx="0" cy="0"/>
        </a:xfrm>
      </p:grpSpPr>
      <p:sp>
        <p:nvSpPr>
          <p:cNvPr id="1094" name="Google Shape;1094;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4" name="Shape 1104"/>
        <p:cNvGrpSpPr/>
        <p:nvPr/>
      </p:nvGrpSpPr>
      <p:grpSpPr>
        <a:xfrm>
          <a:off x="0" y="0"/>
          <a:ext cx="0" cy="0"/>
          <a:chOff x="0" y="0"/>
          <a:chExt cx="0" cy="0"/>
        </a:xfrm>
      </p:grpSpPr>
      <p:sp>
        <p:nvSpPr>
          <p:cNvPr id="1105" name="Google Shape;1105;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4" name="Shape 1114"/>
        <p:cNvGrpSpPr/>
        <p:nvPr/>
      </p:nvGrpSpPr>
      <p:grpSpPr>
        <a:xfrm>
          <a:off x="0" y="0"/>
          <a:ext cx="0" cy="0"/>
          <a:chOff x="0" y="0"/>
          <a:chExt cx="0" cy="0"/>
        </a:xfrm>
      </p:grpSpPr>
      <p:sp>
        <p:nvSpPr>
          <p:cNvPr id="1115" name="Google Shape;1115;g322465be5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g322465be5a_0_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4" name="Shape 1124"/>
        <p:cNvGrpSpPr/>
        <p:nvPr/>
      </p:nvGrpSpPr>
      <p:grpSpPr>
        <a:xfrm>
          <a:off x="0" y="0"/>
          <a:ext cx="0" cy="0"/>
          <a:chOff x="0" y="0"/>
          <a:chExt cx="0" cy="0"/>
        </a:xfrm>
      </p:grpSpPr>
      <p:sp>
        <p:nvSpPr>
          <p:cNvPr id="1125" name="Google Shape;1125;g322465be5a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g322465be5a_0_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4" name="Shape 1134"/>
        <p:cNvGrpSpPr/>
        <p:nvPr/>
      </p:nvGrpSpPr>
      <p:grpSpPr>
        <a:xfrm>
          <a:off x="0" y="0"/>
          <a:ext cx="0" cy="0"/>
          <a:chOff x="0" y="0"/>
          <a:chExt cx="0" cy="0"/>
        </a:xfrm>
      </p:grpSpPr>
      <p:sp>
        <p:nvSpPr>
          <p:cNvPr id="1135" name="Google Shape;1135;g322465be5a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g322465be5a_0_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4" name="Shape 1144"/>
        <p:cNvGrpSpPr/>
        <p:nvPr/>
      </p:nvGrpSpPr>
      <p:grpSpPr>
        <a:xfrm>
          <a:off x="0" y="0"/>
          <a:ext cx="0" cy="0"/>
          <a:chOff x="0" y="0"/>
          <a:chExt cx="0" cy="0"/>
        </a:xfrm>
      </p:grpSpPr>
      <p:sp>
        <p:nvSpPr>
          <p:cNvPr id="1145" name="Google Shape;1145;g322465be5a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g322465be5a_0_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4" name="Shape 1154"/>
        <p:cNvGrpSpPr/>
        <p:nvPr/>
      </p:nvGrpSpPr>
      <p:grpSpPr>
        <a:xfrm>
          <a:off x="0" y="0"/>
          <a:ext cx="0" cy="0"/>
          <a:chOff x="0" y="0"/>
          <a:chExt cx="0" cy="0"/>
        </a:xfrm>
      </p:grpSpPr>
      <p:sp>
        <p:nvSpPr>
          <p:cNvPr id="1155" name="Google Shape;1155;g322465be5a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g322465be5a_0_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4" name="Shape 1164"/>
        <p:cNvGrpSpPr/>
        <p:nvPr/>
      </p:nvGrpSpPr>
      <p:grpSpPr>
        <a:xfrm>
          <a:off x="0" y="0"/>
          <a:ext cx="0" cy="0"/>
          <a:chOff x="0" y="0"/>
          <a:chExt cx="0" cy="0"/>
        </a:xfrm>
      </p:grpSpPr>
      <p:sp>
        <p:nvSpPr>
          <p:cNvPr id="1165" name="Google Shape;1165;g322465be5a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g322465be5a_0_1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4" name="Shape 1174"/>
        <p:cNvGrpSpPr/>
        <p:nvPr/>
      </p:nvGrpSpPr>
      <p:grpSpPr>
        <a:xfrm>
          <a:off x="0" y="0"/>
          <a:ext cx="0" cy="0"/>
          <a:chOff x="0" y="0"/>
          <a:chExt cx="0" cy="0"/>
        </a:xfrm>
      </p:grpSpPr>
      <p:sp>
        <p:nvSpPr>
          <p:cNvPr id="1175" name="Google Shape;1175;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6" name="Google Shape;1176;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Neural -&gt; here: 40 min</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You need 20 mins left now</a:t>
            </a:r>
            <a:endParaRPr/>
          </a:p>
        </p:txBody>
      </p:sp>
      <p:sp>
        <p:nvSpPr>
          <p:cNvPr id="1177" name="Google Shape;1177;p4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2" name="Shape 1182"/>
        <p:cNvGrpSpPr/>
        <p:nvPr/>
      </p:nvGrpSpPr>
      <p:grpSpPr>
        <a:xfrm>
          <a:off x="0" y="0"/>
          <a:ext cx="0" cy="0"/>
          <a:chOff x="0" y="0"/>
          <a:chExt cx="0" cy="0"/>
        </a:xfrm>
      </p:grpSpPr>
      <p:sp>
        <p:nvSpPr>
          <p:cNvPr id="1183" name="Google Shape;1183;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4" name="Google Shape;1184;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185" name="Google Shape;1185;p5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9" name="Shape 1309"/>
        <p:cNvGrpSpPr/>
        <p:nvPr/>
      </p:nvGrpSpPr>
      <p:grpSpPr>
        <a:xfrm>
          <a:off x="0" y="0"/>
          <a:ext cx="0" cy="0"/>
          <a:chOff x="0" y="0"/>
          <a:chExt cx="0" cy="0"/>
        </a:xfrm>
      </p:grpSpPr>
      <p:sp>
        <p:nvSpPr>
          <p:cNvPr id="1310" name="Google Shape;1310;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1" name="Google Shape;1311;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312" name="Google Shape;1312;p5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5" name="Shape 1435"/>
        <p:cNvGrpSpPr/>
        <p:nvPr/>
      </p:nvGrpSpPr>
      <p:grpSpPr>
        <a:xfrm>
          <a:off x="0" y="0"/>
          <a:ext cx="0" cy="0"/>
          <a:chOff x="0" y="0"/>
          <a:chExt cx="0" cy="0"/>
        </a:xfrm>
      </p:grpSpPr>
      <p:sp>
        <p:nvSpPr>
          <p:cNvPr id="1436" name="Google Shape;1436;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3" name="Shape 1443"/>
        <p:cNvGrpSpPr/>
        <p:nvPr/>
      </p:nvGrpSpPr>
      <p:grpSpPr>
        <a:xfrm>
          <a:off x="0" y="0"/>
          <a:ext cx="0" cy="0"/>
          <a:chOff x="0" y="0"/>
          <a:chExt cx="0" cy="0"/>
        </a:xfrm>
      </p:grpSpPr>
      <p:sp>
        <p:nvSpPr>
          <p:cNvPr id="1444" name="Google Shape;1444;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5" name="Google Shape;1445;p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446" name="Google Shape;1446;p5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1" name="Shape 1511"/>
        <p:cNvGrpSpPr/>
        <p:nvPr/>
      </p:nvGrpSpPr>
      <p:grpSpPr>
        <a:xfrm>
          <a:off x="0" y="0"/>
          <a:ext cx="0" cy="0"/>
          <a:chOff x="0" y="0"/>
          <a:chExt cx="0" cy="0"/>
        </a:xfrm>
      </p:grpSpPr>
      <p:sp>
        <p:nvSpPr>
          <p:cNvPr id="1512" name="Google Shape;1512;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3" name="Google Shape;1513;p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514" name="Google Shape;1514;p5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0" name="Shape 1580"/>
        <p:cNvGrpSpPr/>
        <p:nvPr/>
      </p:nvGrpSpPr>
      <p:grpSpPr>
        <a:xfrm>
          <a:off x="0" y="0"/>
          <a:ext cx="0" cy="0"/>
          <a:chOff x="0" y="0"/>
          <a:chExt cx="0" cy="0"/>
        </a:xfrm>
      </p:grpSpPr>
      <p:sp>
        <p:nvSpPr>
          <p:cNvPr id="1581" name="Google Shape;1581;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2" name="Google Shape;1582;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583" name="Google Shape;1583;p5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2" name="Shape 1652"/>
        <p:cNvGrpSpPr/>
        <p:nvPr/>
      </p:nvGrpSpPr>
      <p:grpSpPr>
        <a:xfrm>
          <a:off x="0" y="0"/>
          <a:ext cx="0" cy="0"/>
          <a:chOff x="0" y="0"/>
          <a:chExt cx="0" cy="0"/>
        </a:xfrm>
      </p:grpSpPr>
      <p:sp>
        <p:nvSpPr>
          <p:cNvPr id="1653" name="Google Shape;1653;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4" name="Google Shape;1654;p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655" name="Google Shape;1655;p5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7" name="Shape 1727"/>
        <p:cNvGrpSpPr/>
        <p:nvPr/>
      </p:nvGrpSpPr>
      <p:grpSpPr>
        <a:xfrm>
          <a:off x="0" y="0"/>
          <a:ext cx="0" cy="0"/>
          <a:chOff x="0" y="0"/>
          <a:chExt cx="0" cy="0"/>
        </a:xfrm>
      </p:grpSpPr>
      <p:sp>
        <p:nvSpPr>
          <p:cNvPr id="1728" name="Google Shape;1728;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9" name="Google Shape;1729;p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730" name="Google Shape;1730;p5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 name="Google Shape;131;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LM worries about target word order so translation model doesn't have to</a:t>
            </a:r>
            <a:endParaRPr/>
          </a:p>
        </p:txBody>
      </p:sp>
      <p:sp>
        <p:nvSpPr>
          <p:cNvPr id="132" name="Google Shape;132;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8" name="Shape 1818"/>
        <p:cNvGrpSpPr/>
        <p:nvPr/>
      </p:nvGrpSpPr>
      <p:grpSpPr>
        <a:xfrm>
          <a:off x="0" y="0"/>
          <a:ext cx="0" cy="0"/>
          <a:chOff x="0" y="0"/>
          <a:chExt cx="0" cy="0"/>
        </a:xfrm>
      </p:grpSpPr>
      <p:sp>
        <p:nvSpPr>
          <p:cNvPr id="1819" name="Google Shape;1819;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0" name="Google Shape;1820;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821" name="Google Shape;1821;p5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7" name="Shape 1917"/>
        <p:cNvGrpSpPr/>
        <p:nvPr/>
      </p:nvGrpSpPr>
      <p:grpSpPr>
        <a:xfrm>
          <a:off x="0" y="0"/>
          <a:ext cx="0" cy="0"/>
          <a:chOff x="0" y="0"/>
          <a:chExt cx="0" cy="0"/>
        </a:xfrm>
      </p:grpSpPr>
      <p:sp>
        <p:nvSpPr>
          <p:cNvPr id="1918" name="Google Shape;1918;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9" name="Google Shape;1919;p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920" name="Google Shape;1920;p5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3" name="Shape 2023"/>
        <p:cNvGrpSpPr/>
        <p:nvPr/>
      </p:nvGrpSpPr>
      <p:grpSpPr>
        <a:xfrm>
          <a:off x="0" y="0"/>
          <a:ext cx="0" cy="0"/>
          <a:chOff x="0" y="0"/>
          <a:chExt cx="0" cy="0"/>
        </a:xfrm>
      </p:grpSpPr>
      <p:sp>
        <p:nvSpPr>
          <p:cNvPr id="2024" name="Google Shape;2024;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5" name="Google Shape;2025;p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2026" name="Google Shape;2026;p6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4" name="Shape 2134"/>
        <p:cNvGrpSpPr/>
        <p:nvPr/>
      </p:nvGrpSpPr>
      <p:grpSpPr>
        <a:xfrm>
          <a:off x="0" y="0"/>
          <a:ext cx="0" cy="0"/>
          <a:chOff x="0" y="0"/>
          <a:chExt cx="0" cy="0"/>
        </a:xfrm>
      </p:grpSpPr>
      <p:sp>
        <p:nvSpPr>
          <p:cNvPr id="2135" name="Google Shape;2135;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6" name="Google Shape;2136;p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2137" name="Google Shape;2137;p6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9" name="Shape 2259"/>
        <p:cNvGrpSpPr/>
        <p:nvPr/>
      </p:nvGrpSpPr>
      <p:grpSpPr>
        <a:xfrm>
          <a:off x="0" y="0"/>
          <a:ext cx="0" cy="0"/>
          <a:chOff x="0" y="0"/>
          <a:chExt cx="0" cy="0"/>
        </a:xfrm>
      </p:grpSpPr>
      <p:sp>
        <p:nvSpPr>
          <p:cNvPr id="2260" name="Google Shape;2260;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1" name="Google Shape;2261;p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2262" name="Google Shape;2262;p6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6" name="Shape 2396"/>
        <p:cNvGrpSpPr/>
        <p:nvPr/>
      </p:nvGrpSpPr>
      <p:grpSpPr>
        <a:xfrm>
          <a:off x="0" y="0"/>
          <a:ext cx="0" cy="0"/>
          <a:chOff x="0" y="0"/>
          <a:chExt cx="0" cy="0"/>
        </a:xfrm>
      </p:grpSpPr>
      <p:sp>
        <p:nvSpPr>
          <p:cNvPr id="2397" name="Google Shape;2397;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8" name="Google Shape;2398;p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2399" name="Google Shape;2399;p6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5" name="Shape 2545"/>
        <p:cNvGrpSpPr/>
        <p:nvPr/>
      </p:nvGrpSpPr>
      <p:grpSpPr>
        <a:xfrm>
          <a:off x="0" y="0"/>
          <a:ext cx="0" cy="0"/>
          <a:chOff x="0" y="0"/>
          <a:chExt cx="0" cy="0"/>
        </a:xfrm>
      </p:grpSpPr>
      <p:sp>
        <p:nvSpPr>
          <p:cNvPr id="2546" name="Google Shape;2546;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7" name="Google Shape;2547;p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2548" name="Google Shape;2548;p6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8" name="Shape 2698"/>
        <p:cNvGrpSpPr/>
        <p:nvPr/>
      </p:nvGrpSpPr>
      <p:grpSpPr>
        <a:xfrm>
          <a:off x="0" y="0"/>
          <a:ext cx="0" cy="0"/>
          <a:chOff x="0" y="0"/>
          <a:chExt cx="0" cy="0"/>
        </a:xfrm>
      </p:grpSpPr>
      <p:sp>
        <p:nvSpPr>
          <p:cNvPr id="2699" name="Google Shape;2699;p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7" name="Shape 2717"/>
        <p:cNvGrpSpPr/>
        <p:nvPr/>
      </p:nvGrpSpPr>
      <p:grpSpPr>
        <a:xfrm>
          <a:off x="0" y="0"/>
          <a:ext cx="0" cy="0"/>
          <a:chOff x="0" y="0"/>
          <a:chExt cx="0" cy="0"/>
        </a:xfrm>
      </p:grpSpPr>
      <p:sp>
        <p:nvSpPr>
          <p:cNvPr id="2718" name="Google Shape;2718;p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7" name="Shape 2727"/>
        <p:cNvGrpSpPr/>
        <p:nvPr/>
      </p:nvGrpSpPr>
      <p:grpSpPr>
        <a:xfrm>
          <a:off x="0" y="0"/>
          <a:ext cx="0" cy="0"/>
          <a:chOff x="0" y="0"/>
          <a:chExt cx="0" cy="0"/>
        </a:xfrm>
      </p:grpSpPr>
      <p:sp>
        <p:nvSpPr>
          <p:cNvPr id="2728" name="Google Shape;2728;p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First parallel text for Ancient Egyptian</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Rosetta Stone helped 19</a:t>
            </a:r>
            <a:r>
              <a:rPr b="0" baseline="30000" i="0" lang="en-US" sz="1200" u="none" cap="none" strike="noStrike">
                <a:solidFill>
                  <a:schemeClr val="dk1"/>
                </a:solidFill>
                <a:latin typeface="Calibri"/>
                <a:ea typeface="Calibri"/>
                <a:cs typeface="Calibri"/>
                <a:sym typeface="Calibri"/>
              </a:rPr>
              <a:t>th</a:t>
            </a:r>
            <a:r>
              <a:rPr b="0" i="0" lang="en-US" sz="1200" u="none" cap="none" strike="noStrike">
                <a:solidFill>
                  <a:schemeClr val="dk1"/>
                </a:solidFill>
                <a:latin typeface="Calibri"/>
                <a:ea typeface="Calibri"/>
                <a:cs typeface="Calibri"/>
                <a:sym typeface="Calibri"/>
              </a:rPr>
              <a:t> century scholars decipher Ancient Egyptian hieroglyphs for the first time</a:t>
            </a:r>
            <a:endParaRPr/>
          </a:p>
        </p:txBody>
      </p:sp>
      <p:sp>
        <p:nvSpPr>
          <p:cNvPr id="150" name="Google Shape;150;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6" name="Shape 2736"/>
        <p:cNvGrpSpPr/>
        <p:nvPr/>
      </p:nvGrpSpPr>
      <p:grpSpPr>
        <a:xfrm>
          <a:off x="0" y="0"/>
          <a:ext cx="0" cy="0"/>
          <a:chOff x="0" y="0"/>
          <a:chExt cx="0" cy="0"/>
        </a:xfrm>
      </p:grpSpPr>
      <p:sp>
        <p:nvSpPr>
          <p:cNvPr id="2737" name="Google Shape;2737;p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3" name="Shape 2743"/>
        <p:cNvGrpSpPr/>
        <p:nvPr/>
      </p:nvGrpSpPr>
      <p:grpSpPr>
        <a:xfrm>
          <a:off x="0" y="0"/>
          <a:ext cx="0" cy="0"/>
          <a:chOff x="0" y="0"/>
          <a:chExt cx="0" cy="0"/>
        </a:xfrm>
      </p:grpSpPr>
      <p:sp>
        <p:nvSpPr>
          <p:cNvPr id="2744" name="Google Shape;2744;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5" name="Google Shape;2745;p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746" name="Google Shape;2746;p6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533400" y="681037"/>
            <a:ext cx="7929564" cy="1452563"/>
          </a:xfrm>
          <a:prstGeom prst="rect">
            <a:avLst/>
          </a:prstGeom>
          <a:noFill/>
          <a:ln>
            <a:noFill/>
          </a:ln>
        </p:spPr>
        <p:txBody>
          <a:bodyPr anchorCtr="0" anchor="b" bIns="91425" lIns="91425" spcFirstLastPara="1" rIns="91425" wrap="square" tIns="91425"/>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17" name="Google Shape;17;p2"/>
          <p:cNvSpPr txBox="1"/>
          <p:nvPr>
            <p:ph idx="1" type="subTitle"/>
          </p:nvPr>
        </p:nvSpPr>
        <p:spPr>
          <a:xfrm>
            <a:off x="1219200" y="4343400"/>
            <a:ext cx="6705600" cy="1727200"/>
          </a:xfrm>
          <a:prstGeom prst="rect">
            <a:avLst/>
          </a:prstGeom>
          <a:noFill/>
          <a:ln>
            <a:noFill/>
          </a:ln>
        </p:spPr>
        <p:txBody>
          <a:bodyPr anchorCtr="0" anchor="t" bIns="91425" lIns="91425" spcFirstLastPara="1" rIns="91425" wrap="square" tIns="91425"/>
          <a:lstStyle>
            <a:lvl1pPr lvl="0" marR="0" rtl="0" algn="ctr">
              <a:spcBef>
                <a:spcPts val="900"/>
              </a:spcBef>
              <a:spcAft>
                <a:spcPts val="0"/>
              </a:spcAft>
              <a:buClr>
                <a:srgbClr val="CC0000"/>
              </a:buClr>
              <a:buSzPts val="2400"/>
              <a:buFont typeface="Times"/>
              <a:buNone/>
              <a:defRPr b="0" i="0" sz="2400" u="none" cap="none" strike="noStrike">
                <a:solidFill>
                  <a:schemeClr val="dk1"/>
                </a:solidFill>
                <a:latin typeface="Calibri"/>
                <a:ea typeface="Calibri"/>
                <a:cs typeface="Calibri"/>
                <a:sym typeface="Calibri"/>
              </a:defRPr>
            </a:lvl1pPr>
            <a:lvl2pPr lvl="1"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lvl="2"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lvl="3"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lvl="4"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lvl="5"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lvl="6"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lvl="7"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lvl="8"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18" name="Google Shape;18;p2"/>
          <p:cNvSpPr txBox="1"/>
          <p:nvPr>
            <p:ph idx="10" type="dt"/>
          </p:nvPr>
        </p:nvSpPr>
        <p:spPr>
          <a:xfrm>
            <a:off x="7239000" y="6248400"/>
            <a:ext cx="1219200" cy="45720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0" i="0" sz="1400" u="none" cap="none" strike="noStrike">
                <a:solidFill>
                  <a:schemeClr val="lt2"/>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 name="Google Shape;19;p2"/>
          <p:cNvSpPr txBox="1"/>
          <p:nvPr>
            <p:ph idx="11" type="ftr"/>
          </p:nvPr>
        </p:nvSpPr>
        <p:spPr>
          <a:xfrm>
            <a:off x="3429000" y="6248400"/>
            <a:ext cx="1905000" cy="457200"/>
          </a:xfrm>
          <a:prstGeom prst="rect">
            <a:avLst/>
          </a:prstGeom>
          <a:noFill/>
          <a:ln>
            <a:noFill/>
          </a:ln>
        </p:spPr>
        <p:txBody>
          <a:bodyPr anchorCtr="0" anchor="b" bIns="91425" lIns="91425" spcFirstLastPara="1" rIns="91425" wrap="square" tIns="91425"/>
          <a:lstStyle>
            <a:lvl1pPr lvl="0" marR="0" rtl="0" algn="ctr">
              <a:spcBef>
                <a:spcPts val="0"/>
              </a:spcBef>
              <a:spcAft>
                <a:spcPts val="0"/>
              </a:spcAft>
              <a:buSzPts val="1400"/>
              <a:buNone/>
              <a:defRPr b="0" i="0" sz="1400" u="none" cap="none" strike="noStrike">
                <a:solidFill>
                  <a:schemeClr val="lt2"/>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2"/>
          <p:cNvSpPr txBox="1"/>
          <p:nvPr>
            <p:ph idx="12" type="sldNum"/>
          </p:nvPr>
        </p:nvSpPr>
        <p:spPr>
          <a:xfrm>
            <a:off x="533400" y="6248400"/>
            <a:ext cx="765174" cy="457200"/>
          </a:xfrm>
          <a:prstGeom prst="rect">
            <a:avLst/>
          </a:prstGeom>
          <a:noFill/>
          <a:ln>
            <a:noFill/>
          </a:ln>
        </p:spPr>
        <p:txBody>
          <a:bodyPr anchorCtr="0" anchor="b" bIns="45700" lIns="91425" spcFirstLastPara="1" rIns="91425" wrap="square" tIns="45700">
            <a:noAutofit/>
          </a:bodyPr>
          <a:lstStyle>
            <a:lvl1pPr indent="0" lvl="0" marL="0" marR="0" rtl="0" algn="l">
              <a:spcBef>
                <a:spcPts val="0"/>
              </a:spcBef>
              <a:buNone/>
              <a:defRPr b="0" i="0" sz="1400" u="none" cap="none" strike="noStrike">
                <a:solidFill>
                  <a:schemeClr val="lt2"/>
                </a:solidFill>
                <a:latin typeface="Calibri"/>
                <a:ea typeface="Calibri"/>
                <a:cs typeface="Calibri"/>
                <a:sym typeface="Calibri"/>
              </a:defRPr>
            </a:lvl1pPr>
            <a:lvl2pPr indent="0" lvl="1" marL="0" marR="0" rtl="0" algn="l">
              <a:spcBef>
                <a:spcPts val="0"/>
              </a:spcBef>
              <a:buNone/>
              <a:defRPr b="0" i="0" sz="1400" u="none" cap="none" strike="noStrike">
                <a:solidFill>
                  <a:schemeClr val="lt2"/>
                </a:solidFill>
                <a:latin typeface="Calibri"/>
                <a:ea typeface="Calibri"/>
                <a:cs typeface="Calibri"/>
                <a:sym typeface="Calibri"/>
              </a:defRPr>
            </a:lvl2pPr>
            <a:lvl3pPr indent="0" lvl="2" marL="0" marR="0" rtl="0" algn="l">
              <a:spcBef>
                <a:spcPts val="0"/>
              </a:spcBef>
              <a:buNone/>
              <a:defRPr b="0" i="0" sz="1400" u="none" cap="none" strike="noStrike">
                <a:solidFill>
                  <a:schemeClr val="lt2"/>
                </a:solidFill>
                <a:latin typeface="Calibri"/>
                <a:ea typeface="Calibri"/>
                <a:cs typeface="Calibri"/>
                <a:sym typeface="Calibri"/>
              </a:defRPr>
            </a:lvl3pPr>
            <a:lvl4pPr indent="0" lvl="3" marL="0" marR="0" rtl="0" algn="l">
              <a:spcBef>
                <a:spcPts val="0"/>
              </a:spcBef>
              <a:buNone/>
              <a:defRPr b="0" i="0" sz="1400" u="none" cap="none" strike="noStrike">
                <a:solidFill>
                  <a:schemeClr val="lt2"/>
                </a:solidFill>
                <a:latin typeface="Calibri"/>
                <a:ea typeface="Calibri"/>
                <a:cs typeface="Calibri"/>
                <a:sym typeface="Calibri"/>
              </a:defRPr>
            </a:lvl4pPr>
            <a:lvl5pPr indent="0" lvl="4" marL="0" marR="0" rtl="0" algn="l">
              <a:spcBef>
                <a:spcPts val="0"/>
              </a:spcBef>
              <a:buNone/>
              <a:defRPr b="0" i="0" sz="1400" u="none" cap="none" strike="noStrike">
                <a:solidFill>
                  <a:schemeClr val="lt2"/>
                </a:solidFill>
                <a:latin typeface="Calibri"/>
                <a:ea typeface="Calibri"/>
                <a:cs typeface="Calibri"/>
                <a:sym typeface="Calibri"/>
              </a:defRPr>
            </a:lvl5pPr>
            <a:lvl6pPr indent="0" lvl="5" marL="0" marR="0" rtl="0" algn="l">
              <a:spcBef>
                <a:spcPts val="0"/>
              </a:spcBef>
              <a:buNone/>
              <a:defRPr b="0" i="0" sz="1400" u="none" cap="none" strike="noStrike">
                <a:solidFill>
                  <a:schemeClr val="lt2"/>
                </a:solidFill>
                <a:latin typeface="Calibri"/>
                <a:ea typeface="Calibri"/>
                <a:cs typeface="Calibri"/>
                <a:sym typeface="Calibri"/>
              </a:defRPr>
            </a:lvl6pPr>
            <a:lvl7pPr indent="0" lvl="6" marL="0" marR="0" rtl="0" algn="l">
              <a:spcBef>
                <a:spcPts val="0"/>
              </a:spcBef>
              <a:buNone/>
              <a:defRPr b="0" i="0" sz="1400" u="none" cap="none" strike="noStrike">
                <a:solidFill>
                  <a:schemeClr val="lt2"/>
                </a:solidFill>
                <a:latin typeface="Calibri"/>
                <a:ea typeface="Calibri"/>
                <a:cs typeface="Calibri"/>
                <a:sym typeface="Calibri"/>
              </a:defRPr>
            </a:lvl7pPr>
            <a:lvl8pPr indent="0" lvl="7" marL="0" marR="0" rtl="0" algn="l">
              <a:spcBef>
                <a:spcPts val="0"/>
              </a:spcBef>
              <a:buNone/>
              <a:defRPr b="0" i="0" sz="1400" u="none" cap="none" strike="noStrike">
                <a:solidFill>
                  <a:schemeClr val="lt2"/>
                </a:solidFill>
                <a:latin typeface="Calibri"/>
                <a:ea typeface="Calibri"/>
                <a:cs typeface="Calibri"/>
                <a:sym typeface="Calibri"/>
              </a:defRPr>
            </a:lvl8pPr>
            <a:lvl9pPr indent="0" lvl="8" marL="0" marR="0" rtl="0" algn="l">
              <a:spcBef>
                <a:spcPts val="0"/>
              </a:spcBef>
              <a:buNone/>
              <a:defRPr b="0" i="0" sz="1400" u="none" cap="none" strike="noStrike">
                <a:solidFill>
                  <a:schemeClr val="lt2"/>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No Bullets">
  <p:cSld name="Two Content No Bullets">
    <p:spTree>
      <p:nvGrpSpPr>
        <p:cNvPr id="71" name="Shape 71"/>
        <p:cNvGrpSpPr/>
        <p:nvPr/>
      </p:nvGrpSpPr>
      <p:grpSpPr>
        <a:xfrm>
          <a:off x="0" y="0"/>
          <a:ext cx="0" cy="0"/>
          <a:chOff x="0" y="0"/>
          <a:chExt cx="0" cy="0"/>
        </a:xfrm>
      </p:grpSpPr>
      <p:sp>
        <p:nvSpPr>
          <p:cNvPr id="72" name="Google Shape;72;p11"/>
          <p:cNvSpPr txBox="1"/>
          <p:nvPr>
            <p:ph type="title"/>
          </p:nvPr>
        </p:nvSpPr>
        <p:spPr>
          <a:xfrm>
            <a:off x="304800" y="194308"/>
            <a:ext cx="8534400" cy="627383"/>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73" name="Google Shape;73;p11"/>
          <p:cNvSpPr txBox="1"/>
          <p:nvPr>
            <p:ph idx="1" type="body"/>
          </p:nvPr>
        </p:nvSpPr>
        <p:spPr>
          <a:xfrm>
            <a:off x="304800" y="1752600"/>
            <a:ext cx="4191000" cy="4495800"/>
          </a:xfrm>
          <a:prstGeom prst="rect">
            <a:avLst/>
          </a:prstGeom>
          <a:noFill/>
          <a:ln>
            <a:noFill/>
          </a:ln>
        </p:spPr>
        <p:txBody>
          <a:bodyPr anchorCtr="0" anchor="t" bIns="91425" lIns="91425" spcFirstLastPara="1" rIns="91425" wrap="square" tIns="91425"/>
          <a:lstStyle>
            <a:lvl1pPr indent="-228600" lvl="0" marL="457200" marR="0" rtl="0" algn="l">
              <a:spcBef>
                <a:spcPts val="1500"/>
              </a:spcBef>
              <a:spcAft>
                <a:spcPts val="0"/>
              </a:spcAft>
              <a:buClr>
                <a:srgbClr val="CC0000"/>
              </a:buClr>
              <a:buSzPts val="2400"/>
              <a:buFont typeface="Times"/>
              <a:buNone/>
              <a:defRPr b="0" i="0" sz="2400" u="none" cap="none" strike="noStrike">
                <a:solidFill>
                  <a:schemeClr val="dk1"/>
                </a:solidFill>
                <a:latin typeface="Calibri"/>
                <a:ea typeface="Calibri"/>
                <a:cs typeface="Calibri"/>
                <a:sym typeface="Calibri"/>
              </a:defRPr>
            </a:lvl1pPr>
            <a:lvl2pPr indent="-228600" lvl="1" marL="914400" marR="0" rtl="0" algn="l">
              <a:spcBef>
                <a:spcPts val="1200"/>
              </a:spcBef>
              <a:spcAft>
                <a:spcPts val="0"/>
              </a:spcAft>
              <a:buClr>
                <a:srgbClr val="3A85FE"/>
              </a:buClr>
              <a:buSzPts val="2000"/>
              <a:buFont typeface="Times"/>
              <a:buNone/>
              <a:defRPr b="0" i="0" sz="2000" u="none" cap="none" strike="noStrike">
                <a:solidFill>
                  <a:schemeClr val="dk1"/>
                </a:solidFill>
                <a:latin typeface="Calibri"/>
                <a:ea typeface="Calibri"/>
                <a:cs typeface="Calibri"/>
                <a:sym typeface="Calibri"/>
              </a:defRPr>
            </a:lvl2pPr>
            <a:lvl3pPr indent="-228600" lvl="2" marL="1371600" marR="0" rtl="0" algn="l">
              <a:spcBef>
                <a:spcPts val="900"/>
              </a:spcBef>
              <a:spcAft>
                <a:spcPts val="0"/>
              </a:spcAft>
              <a:buClr>
                <a:srgbClr val="CC0000"/>
              </a:buClr>
              <a:buSzPts val="2000"/>
              <a:buFont typeface="Times"/>
              <a:buNone/>
              <a:defRPr b="0" i="0" sz="2000" u="none" cap="none" strike="noStrike">
                <a:solidFill>
                  <a:schemeClr val="dk1"/>
                </a:solidFill>
                <a:latin typeface="Calibri"/>
                <a:ea typeface="Calibri"/>
                <a:cs typeface="Calibri"/>
                <a:sym typeface="Calibri"/>
              </a:defRPr>
            </a:lvl3pPr>
            <a:lvl4pPr indent="-228600" lvl="3" marL="1828800" marR="0" rtl="0" algn="l">
              <a:spcBef>
                <a:spcPts val="600"/>
              </a:spcBef>
              <a:spcAft>
                <a:spcPts val="0"/>
              </a:spcAft>
              <a:buClr>
                <a:srgbClr val="3A85FE"/>
              </a:buClr>
              <a:buSzPts val="1800"/>
              <a:buFont typeface="Times"/>
              <a:buNone/>
              <a:defRPr b="0" i="0" sz="1800" u="none" cap="none" strike="noStrike">
                <a:solidFill>
                  <a:schemeClr val="dk1"/>
                </a:solidFill>
                <a:latin typeface="Calibri"/>
                <a:ea typeface="Calibri"/>
                <a:cs typeface="Calibri"/>
                <a:sym typeface="Calibri"/>
              </a:defRPr>
            </a:lvl4pPr>
            <a:lvl5pPr indent="-228600" lvl="4" marL="2286000" marR="0" rtl="0" algn="l">
              <a:spcBef>
                <a:spcPts val="600"/>
              </a:spcBef>
              <a:spcAft>
                <a:spcPts val="0"/>
              </a:spcAft>
              <a:buClr>
                <a:srgbClr val="CC0000"/>
              </a:buClr>
              <a:buSzPts val="1800"/>
              <a:buFont typeface="Times"/>
              <a:buNone/>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9pPr>
          </a:lstStyle>
          <a:p/>
        </p:txBody>
      </p:sp>
      <p:sp>
        <p:nvSpPr>
          <p:cNvPr id="74" name="Google Shape;74;p11"/>
          <p:cNvSpPr txBox="1"/>
          <p:nvPr>
            <p:ph idx="2" type="body"/>
          </p:nvPr>
        </p:nvSpPr>
        <p:spPr>
          <a:xfrm>
            <a:off x="4648200" y="1752600"/>
            <a:ext cx="4191000" cy="4495800"/>
          </a:xfrm>
          <a:prstGeom prst="rect">
            <a:avLst/>
          </a:prstGeom>
          <a:noFill/>
          <a:ln>
            <a:noFill/>
          </a:ln>
        </p:spPr>
        <p:txBody>
          <a:bodyPr anchorCtr="0" anchor="t" bIns="91425" lIns="91425" spcFirstLastPara="1" rIns="91425" wrap="square" tIns="91425"/>
          <a:lstStyle>
            <a:lvl1pPr indent="-228600" lvl="0" marL="457200" marR="0" rtl="0" algn="l">
              <a:spcBef>
                <a:spcPts val="1500"/>
              </a:spcBef>
              <a:spcAft>
                <a:spcPts val="0"/>
              </a:spcAft>
              <a:buClr>
                <a:srgbClr val="CC0000"/>
              </a:buClr>
              <a:buSzPts val="2400"/>
              <a:buFont typeface="Times"/>
              <a:buNone/>
              <a:defRPr b="0" i="0" sz="2400" u="none" cap="none" strike="noStrike">
                <a:solidFill>
                  <a:schemeClr val="dk1"/>
                </a:solidFill>
                <a:latin typeface="Calibri"/>
                <a:ea typeface="Calibri"/>
                <a:cs typeface="Calibri"/>
                <a:sym typeface="Calibri"/>
              </a:defRPr>
            </a:lvl1pPr>
            <a:lvl2pPr indent="-228600" lvl="1" marL="914400" marR="0" rtl="0" algn="l">
              <a:spcBef>
                <a:spcPts val="1200"/>
              </a:spcBef>
              <a:spcAft>
                <a:spcPts val="0"/>
              </a:spcAft>
              <a:buClr>
                <a:srgbClr val="3A85FE"/>
              </a:buClr>
              <a:buSzPts val="2000"/>
              <a:buFont typeface="Times"/>
              <a:buNone/>
              <a:defRPr b="0" i="0" sz="2000" u="none" cap="none" strike="noStrike">
                <a:solidFill>
                  <a:schemeClr val="dk1"/>
                </a:solidFill>
                <a:latin typeface="Calibri"/>
                <a:ea typeface="Calibri"/>
                <a:cs typeface="Calibri"/>
                <a:sym typeface="Calibri"/>
              </a:defRPr>
            </a:lvl2pPr>
            <a:lvl3pPr indent="-228600" lvl="2" marL="1371600" marR="0" rtl="0" algn="l">
              <a:spcBef>
                <a:spcPts val="900"/>
              </a:spcBef>
              <a:spcAft>
                <a:spcPts val="0"/>
              </a:spcAft>
              <a:buClr>
                <a:srgbClr val="CC0000"/>
              </a:buClr>
              <a:buSzPts val="2000"/>
              <a:buFont typeface="Times"/>
              <a:buNone/>
              <a:defRPr b="0" i="0" sz="2000" u="none" cap="none" strike="noStrike">
                <a:solidFill>
                  <a:schemeClr val="dk1"/>
                </a:solidFill>
                <a:latin typeface="Calibri"/>
                <a:ea typeface="Calibri"/>
                <a:cs typeface="Calibri"/>
                <a:sym typeface="Calibri"/>
              </a:defRPr>
            </a:lvl3pPr>
            <a:lvl4pPr indent="-228600" lvl="3" marL="1828800" marR="0" rtl="0" algn="l">
              <a:spcBef>
                <a:spcPts val="600"/>
              </a:spcBef>
              <a:spcAft>
                <a:spcPts val="0"/>
              </a:spcAft>
              <a:buClr>
                <a:srgbClr val="3A85FE"/>
              </a:buClr>
              <a:buSzPts val="1800"/>
              <a:buFont typeface="Times"/>
              <a:buNone/>
              <a:defRPr b="0" i="0" sz="1800" u="none" cap="none" strike="noStrike">
                <a:solidFill>
                  <a:schemeClr val="dk1"/>
                </a:solidFill>
                <a:latin typeface="Calibri"/>
                <a:ea typeface="Calibri"/>
                <a:cs typeface="Calibri"/>
                <a:sym typeface="Calibri"/>
              </a:defRPr>
            </a:lvl4pPr>
            <a:lvl5pPr indent="-228600" lvl="4" marL="2286000" marR="0" rtl="0" algn="l">
              <a:spcBef>
                <a:spcPts val="600"/>
              </a:spcBef>
              <a:spcAft>
                <a:spcPts val="0"/>
              </a:spcAft>
              <a:buClr>
                <a:srgbClr val="CC0000"/>
              </a:buClr>
              <a:buSzPts val="1800"/>
              <a:buFont typeface="Times"/>
              <a:buNone/>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9pPr>
          </a:lstStyle>
          <a:p/>
        </p:txBody>
      </p:sp>
      <p:sp>
        <p:nvSpPr>
          <p:cNvPr id="75" name="Google Shape;75;p11"/>
          <p:cNvSpPr txBox="1"/>
          <p:nvPr>
            <p:ph idx="10" type="dt"/>
          </p:nvPr>
        </p:nvSpPr>
        <p:spPr>
          <a:xfrm>
            <a:off x="6858000" y="6248400"/>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11"/>
          <p:cNvSpPr txBox="1"/>
          <p:nvPr>
            <p:ph idx="11" type="ftr"/>
          </p:nvPr>
        </p:nvSpPr>
        <p:spPr>
          <a:xfrm>
            <a:off x="2667000" y="6248400"/>
            <a:ext cx="37338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7" name="Google Shape;77;p11"/>
          <p:cNvSpPr txBox="1"/>
          <p:nvPr>
            <p:ph idx="12" type="sldNum"/>
          </p:nvPr>
        </p:nvSpPr>
        <p:spPr>
          <a:xfrm>
            <a:off x="304800" y="6273800"/>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304800" y="194308"/>
            <a:ext cx="8534400" cy="627383"/>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23" name="Google Shape;23;p3"/>
          <p:cNvSpPr txBox="1"/>
          <p:nvPr>
            <p:ph idx="1" type="body"/>
          </p:nvPr>
        </p:nvSpPr>
        <p:spPr>
          <a:xfrm>
            <a:off x="304800" y="1092200"/>
            <a:ext cx="8534400" cy="51562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rgbClr val="3A85FE"/>
              </a:buClr>
              <a:buSzPts val="2400"/>
              <a:buFont typeface="Times"/>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24" name="Google Shape;24;p3"/>
          <p:cNvSpPr txBox="1"/>
          <p:nvPr>
            <p:ph idx="10" type="dt"/>
          </p:nvPr>
        </p:nvSpPr>
        <p:spPr>
          <a:xfrm>
            <a:off x="6858000" y="6398886"/>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 name="Google Shape;25;p3"/>
          <p:cNvSpPr txBox="1"/>
          <p:nvPr>
            <p:ph idx="11" type="ftr"/>
          </p:nvPr>
        </p:nvSpPr>
        <p:spPr>
          <a:xfrm>
            <a:off x="3048000" y="6398886"/>
            <a:ext cx="28956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Google Shape;26;p3"/>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722313" y="4406901"/>
            <a:ext cx="7772400" cy="1362075"/>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29" name="Google Shape;29;p4"/>
          <p:cNvSpPr txBox="1"/>
          <p:nvPr>
            <p:ph idx="1" type="body"/>
          </p:nvPr>
        </p:nvSpPr>
        <p:spPr>
          <a:xfrm>
            <a:off x="722313" y="2906713"/>
            <a:ext cx="7772400" cy="1500187"/>
          </a:xfrm>
          <a:prstGeom prst="rect">
            <a:avLst/>
          </a:prstGeom>
          <a:noFill/>
          <a:ln>
            <a:noFill/>
          </a:ln>
        </p:spPr>
        <p:txBody>
          <a:bodyPr anchorCtr="0" anchor="b" bIns="91425" lIns="91425" spcFirstLastPara="1" rIns="91425" wrap="square" tIns="91425"/>
          <a:lstStyle>
            <a:lvl1pPr indent="-228600" lvl="0" marL="457200" marR="0" rtl="0" algn="l">
              <a:spcBef>
                <a:spcPts val="400"/>
              </a:spcBef>
              <a:spcAft>
                <a:spcPts val="0"/>
              </a:spcAft>
              <a:buClr>
                <a:srgbClr val="CC0000"/>
              </a:buClr>
              <a:buSzPts val="2000"/>
              <a:buFont typeface="Times"/>
              <a:buNone/>
              <a:defRPr b="0" i="0" sz="20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Clr>
                <a:srgbClr val="3A85FE"/>
              </a:buClr>
              <a:buSzPts val="1800"/>
              <a:buFont typeface="Times"/>
              <a:buNone/>
              <a:defRPr b="0" i="0" sz="1800" u="none" cap="none" strike="noStrike">
                <a:solidFill>
                  <a:schemeClr val="dk1"/>
                </a:solidFill>
                <a:latin typeface="Calibri"/>
                <a:ea typeface="Calibri"/>
                <a:cs typeface="Calibri"/>
                <a:sym typeface="Calibri"/>
              </a:defRPr>
            </a:lvl2pPr>
            <a:lvl3pPr indent="-228600" lvl="2" marL="1371600" marR="0" rtl="0" algn="l">
              <a:spcBef>
                <a:spcPts val="320"/>
              </a:spcBef>
              <a:spcAft>
                <a:spcPts val="0"/>
              </a:spcAft>
              <a:buClr>
                <a:srgbClr val="CC0000"/>
              </a:buClr>
              <a:buSzPts val="1600"/>
              <a:buFont typeface="Times"/>
              <a:buNone/>
              <a:defRPr b="0" i="0" sz="1600" u="none" cap="none" strike="noStrike">
                <a:solidFill>
                  <a:schemeClr val="dk1"/>
                </a:solidFill>
                <a:latin typeface="Calibri"/>
                <a:ea typeface="Calibri"/>
                <a:cs typeface="Calibri"/>
                <a:sym typeface="Calibri"/>
              </a:defRPr>
            </a:lvl3pPr>
            <a:lvl4pPr indent="-228600" lvl="3" marL="1828800" marR="0" rtl="0" algn="l">
              <a:spcBef>
                <a:spcPts val="280"/>
              </a:spcBef>
              <a:spcAft>
                <a:spcPts val="0"/>
              </a:spcAft>
              <a:buClr>
                <a:srgbClr val="3A85FE"/>
              </a:buClr>
              <a:buSzPts val="1400"/>
              <a:buFont typeface="Times"/>
              <a:buNone/>
              <a:defRPr b="0" i="0" sz="1400" u="none" cap="none" strike="noStrike">
                <a:solidFill>
                  <a:schemeClr val="dk1"/>
                </a:solidFill>
                <a:latin typeface="Calibri"/>
                <a:ea typeface="Calibri"/>
                <a:cs typeface="Calibri"/>
                <a:sym typeface="Calibri"/>
              </a:defRPr>
            </a:lvl4pPr>
            <a:lvl5pPr indent="-228600" lvl="4" marL="2286000" marR="0" rtl="0" algn="l">
              <a:spcBef>
                <a:spcPts val="280"/>
              </a:spcBef>
              <a:spcAft>
                <a:spcPts val="0"/>
              </a:spcAft>
              <a:buClr>
                <a:srgbClr val="CC0000"/>
              </a:buClr>
              <a:buSzPts val="1400"/>
              <a:buFont typeface="Times"/>
              <a:buNone/>
              <a:defRPr b="0" i="0" sz="1400" u="none" cap="none" strike="noStrike">
                <a:solidFill>
                  <a:schemeClr val="dk1"/>
                </a:solidFill>
                <a:latin typeface="Calibri"/>
                <a:ea typeface="Calibri"/>
                <a:cs typeface="Calibri"/>
                <a:sym typeface="Calibri"/>
              </a:defRPr>
            </a:lvl5pPr>
            <a:lvl6pPr indent="-228600" lvl="5" marL="2743200" marR="0" rtl="0" algn="l">
              <a:spcBef>
                <a:spcPts val="280"/>
              </a:spcBef>
              <a:spcAft>
                <a:spcPts val="0"/>
              </a:spcAft>
              <a:buClr>
                <a:srgbClr val="CC0000"/>
              </a:buClr>
              <a:buSzPts val="1400"/>
              <a:buFont typeface="Times"/>
              <a:buNone/>
              <a:defRPr b="0" i="0" sz="1400" u="none" cap="none" strike="noStrike">
                <a:solidFill>
                  <a:schemeClr val="dk1"/>
                </a:solidFill>
                <a:latin typeface="Calibri"/>
                <a:ea typeface="Calibri"/>
                <a:cs typeface="Calibri"/>
                <a:sym typeface="Calibri"/>
              </a:defRPr>
            </a:lvl6pPr>
            <a:lvl7pPr indent="-228600" lvl="6" marL="3200400" marR="0" rtl="0" algn="l">
              <a:spcBef>
                <a:spcPts val="280"/>
              </a:spcBef>
              <a:spcAft>
                <a:spcPts val="0"/>
              </a:spcAft>
              <a:buClr>
                <a:srgbClr val="CC0000"/>
              </a:buClr>
              <a:buSzPts val="1400"/>
              <a:buFont typeface="Times"/>
              <a:buNone/>
              <a:defRPr b="0" i="0" sz="1400" u="none" cap="none" strike="noStrike">
                <a:solidFill>
                  <a:schemeClr val="dk1"/>
                </a:solidFill>
                <a:latin typeface="Calibri"/>
                <a:ea typeface="Calibri"/>
                <a:cs typeface="Calibri"/>
                <a:sym typeface="Calibri"/>
              </a:defRPr>
            </a:lvl7pPr>
            <a:lvl8pPr indent="-228600" lvl="7" marL="3657600" marR="0" rtl="0" algn="l">
              <a:spcBef>
                <a:spcPts val="280"/>
              </a:spcBef>
              <a:spcAft>
                <a:spcPts val="0"/>
              </a:spcAft>
              <a:buClr>
                <a:srgbClr val="CC0000"/>
              </a:buClr>
              <a:buSzPts val="1400"/>
              <a:buFont typeface="Times"/>
              <a:buNone/>
              <a:defRPr b="0" i="0" sz="1400" u="none" cap="none" strike="noStrike">
                <a:solidFill>
                  <a:schemeClr val="dk1"/>
                </a:solidFill>
                <a:latin typeface="Calibri"/>
                <a:ea typeface="Calibri"/>
                <a:cs typeface="Calibri"/>
                <a:sym typeface="Calibri"/>
              </a:defRPr>
            </a:lvl8pPr>
            <a:lvl9pPr indent="-228600" lvl="8" marL="4114800" marR="0" rtl="0" algn="l">
              <a:spcBef>
                <a:spcPts val="280"/>
              </a:spcBef>
              <a:spcAft>
                <a:spcPts val="0"/>
              </a:spcAft>
              <a:buClr>
                <a:srgbClr val="CC0000"/>
              </a:buClr>
              <a:buSzPts val="1400"/>
              <a:buFont typeface="Times"/>
              <a:buNone/>
              <a:defRPr b="0" i="0" sz="1400" u="none" cap="none" strike="noStrike">
                <a:solidFill>
                  <a:schemeClr val="dk1"/>
                </a:solidFill>
                <a:latin typeface="Calibri"/>
                <a:ea typeface="Calibri"/>
                <a:cs typeface="Calibri"/>
                <a:sym typeface="Calibri"/>
              </a:defRPr>
            </a:lvl9pPr>
          </a:lstStyle>
          <a:p/>
        </p:txBody>
      </p:sp>
      <p:sp>
        <p:nvSpPr>
          <p:cNvPr id="30" name="Google Shape;30;p4"/>
          <p:cNvSpPr txBox="1"/>
          <p:nvPr>
            <p:ph idx="10" type="dt"/>
          </p:nvPr>
        </p:nvSpPr>
        <p:spPr>
          <a:xfrm>
            <a:off x="6858000" y="6379642"/>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 name="Google Shape;31;p4"/>
          <p:cNvSpPr txBox="1"/>
          <p:nvPr>
            <p:ph idx="11" type="ftr"/>
          </p:nvPr>
        </p:nvSpPr>
        <p:spPr>
          <a:xfrm>
            <a:off x="3200400" y="6354242"/>
            <a:ext cx="28956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 name="Google Shape;32;p4"/>
          <p:cNvSpPr txBox="1"/>
          <p:nvPr>
            <p:ph idx="12" type="sldNum"/>
          </p:nvPr>
        </p:nvSpPr>
        <p:spPr>
          <a:xfrm>
            <a:off x="304800" y="6379642"/>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304800" y="194308"/>
            <a:ext cx="8534400" cy="627383"/>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35" name="Google Shape;35;p5"/>
          <p:cNvSpPr txBox="1"/>
          <p:nvPr>
            <p:ph idx="1" type="body"/>
          </p:nvPr>
        </p:nvSpPr>
        <p:spPr>
          <a:xfrm>
            <a:off x="304800" y="1752600"/>
            <a:ext cx="4191000" cy="44958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9pPr>
          </a:lstStyle>
          <a:p/>
        </p:txBody>
      </p:sp>
      <p:sp>
        <p:nvSpPr>
          <p:cNvPr id="36" name="Google Shape;36;p5"/>
          <p:cNvSpPr txBox="1"/>
          <p:nvPr>
            <p:ph idx="2" type="body"/>
          </p:nvPr>
        </p:nvSpPr>
        <p:spPr>
          <a:xfrm>
            <a:off x="4648200" y="1752600"/>
            <a:ext cx="4191000" cy="4495800"/>
          </a:xfrm>
          <a:prstGeom prst="rect">
            <a:avLst/>
          </a:prstGeom>
          <a:noFill/>
          <a:ln>
            <a:noFill/>
          </a:ln>
        </p:spPr>
        <p:txBody>
          <a:bodyPr anchorCtr="0" anchor="t" bIns="91425" lIns="91425" spcFirstLastPara="1" rIns="91425" wrap="square" tIns="91425"/>
          <a:lstStyle>
            <a:lvl1pPr indent="-381000" lvl="0" marL="457200" marR="0" rtl="0" algn="l">
              <a:spcBef>
                <a:spcPts val="576"/>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8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432"/>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9pPr>
          </a:lstStyle>
          <a:p/>
        </p:txBody>
      </p:sp>
      <p:sp>
        <p:nvSpPr>
          <p:cNvPr id="37" name="Google Shape;37;p5"/>
          <p:cNvSpPr txBox="1"/>
          <p:nvPr>
            <p:ph idx="10" type="dt"/>
          </p:nvPr>
        </p:nvSpPr>
        <p:spPr>
          <a:xfrm>
            <a:off x="6858000" y="6248400"/>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 name="Google Shape;38;p5"/>
          <p:cNvSpPr txBox="1"/>
          <p:nvPr>
            <p:ph idx="11" type="ftr"/>
          </p:nvPr>
        </p:nvSpPr>
        <p:spPr>
          <a:xfrm>
            <a:off x="2667000" y="6248400"/>
            <a:ext cx="37338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 name="Google Shape;39;p5"/>
          <p:cNvSpPr txBox="1"/>
          <p:nvPr>
            <p:ph idx="12" type="sldNum"/>
          </p:nvPr>
        </p:nvSpPr>
        <p:spPr>
          <a:xfrm>
            <a:off x="304800" y="6273800"/>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txBox="1"/>
          <p:nvPr>
            <p:ph type="title"/>
          </p:nvPr>
        </p:nvSpPr>
        <p:spPr>
          <a:xfrm>
            <a:off x="304800" y="194308"/>
            <a:ext cx="8534400" cy="627383"/>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42" name="Google Shape;42;p6"/>
          <p:cNvSpPr txBox="1"/>
          <p:nvPr>
            <p:ph idx="10" type="dt"/>
          </p:nvPr>
        </p:nvSpPr>
        <p:spPr>
          <a:xfrm>
            <a:off x="6858000" y="6273800"/>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3" name="Google Shape;43;p6"/>
          <p:cNvSpPr txBox="1"/>
          <p:nvPr>
            <p:ph idx="11" type="ftr"/>
          </p:nvPr>
        </p:nvSpPr>
        <p:spPr>
          <a:xfrm>
            <a:off x="3200400" y="6248400"/>
            <a:ext cx="28956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Google Shape;44;p6"/>
          <p:cNvSpPr txBox="1"/>
          <p:nvPr>
            <p:ph idx="12" type="sldNum"/>
          </p:nvPr>
        </p:nvSpPr>
        <p:spPr>
          <a:xfrm>
            <a:off x="304800" y="6273800"/>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5" name="Shape 45"/>
        <p:cNvGrpSpPr/>
        <p:nvPr/>
      </p:nvGrpSpPr>
      <p:grpSpPr>
        <a:xfrm>
          <a:off x="0" y="0"/>
          <a:ext cx="0" cy="0"/>
          <a:chOff x="0" y="0"/>
          <a:chExt cx="0" cy="0"/>
        </a:xfrm>
      </p:grpSpPr>
      <p:sp>
        <p:nvSpPr>
          <p:cNvPr id="46" name="Google Shape;46;p7"/>
          <p:cNvSpPr txBox="1"/>
          <p:nvPr>
            <p:ph idx="10" type="dt"/>
          </p:nvPr>
        </p:nvSpPr>
        <p:spPr>
          <a:xfrm>
            <a:off x="6858000" y="6273800"/>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7" name="Google Shape;47;p7"/>
          <p:cNvSpPr txBox="1"/>
          <p:nvPr>
            <p:ph idx="11" type="ftr"/>
          </p:nvPr>
        </p:nvSpPr>
        <p:spPr>
          <a:xfrm>
            <a:off x="3200400" y="6248400"/>
            <a:ext cx="28956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8" name="Google Shape;48;p7"/>
          <p:cNvSpPr txBox="1"/>
          <p:nvPr>
            <p:ph idx="12" type="sldNum"/>
          </p:nvPr>
        </p:nvSpPr>
        <p:spPr>
          <a:xfrm>
            <a:off x="304800" y="6273800"/>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wo Content">
  <p:cSld name="Title and Vertical Two Content">
    <p:spTree>
      <p:nvGrpSpPr>
        <p:cNvPr id="49" name="Shape 49"/>
        <p:cNvGrpSpPr/>
        <p:nvPr/>
      </p:nvGrpSpPr>
      <p:grpSpPr>
        <a:xfrm>
          <a:off x="0" y="0"/>
          <a:ext cx="0" cy="0"/>
          <a:chOff x="0" y="0"/>
          <a:chExt cx="0" cy="0"/>
        </a:xfrm>
      </p:grpSpPr>
      <p:sp>
        <p:nvSpPr>
          <p:cNvPr id="50" name="Google Shape;50;p8"/>
          <p:cNvSpPr txBox="1"/>
          <p:nvPr>
            <p:ph idx="1" type="body"/>
          </p:nvPr>
        </p:nvSpPr>
        <p:spPr>
          <a:xfrm>
            <a:off x="304800" y="1752601"/>
            <a:ext cx="8534400" cy="21717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51" name="Google Shape;51;p8"/>
          <p:cNvSpPr txBox="1"/>
          <p:nvPr>
            <p:ph idx="2" type="body"/>
          </p:nvPr>
        </p:nvSpPr>
        <p:spPr>
          <a:xfrm>
            <a:off x="304800" y="4076701"/>
            <a:ext cx="8534400" cy="21717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52" name="Google Shape;52;p8"/>
          <p:cNvSpPr txBox="1"/>
          <p:nvPr>
            <p:ph idx="10" type="dt"/>
          </p:nvPr>
        </p:nvSpPr>
        <p:spPr>
          <a:xfrm>
            <a:off x="6858000" y="6273800"/>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8"/>
          <p:cNvSpPr txBox="1"/>
          <p:nvPr>
            <p:ph idx="11" type="ftr"/>
          </p:nvPr>
        </p:nvSpPr>
        <p:spPr>
          <a:xfrm>
            <a:off x="3200400" y="6248400"/>
            <a:ext cx="28956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8"/>
          <p:cNvSpPr txBox="1"/>
          <p:nvPr>
            <p:ph idx="12" type="sldNum"/>
          </p:nvPr>
        </p:nvSpPr>
        <p:spPr>
          <a:xfrm>
            <a:off x="304800" y="6273800"/>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55" name="Google Shape;55;p8"/>
          <p:cNvSpPr txBox="1"/>
          <p:nvPr>
            <p:ph type="title"/>
          </p:nvPr>
        </p:nvSpPr>
        <p:spPr>
          <a:xfrm>
            <a:off x="304800" y="508000"/>
            <a:ext cx="8534400" cy="99060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Four Content">
  <p:cSld name="Title and Four Content">
    <p:spTree>
      <p:nvGrpSpPr>
        <p:cNvPr id="56" name="Shape 56"/>
        <p:cNvGrpSpPr/>
        <p:nvPr/>
      </p:nvGrpSpPr>
      <p:grpSpPr>
        <a:xfrm>
          <a:off x="0" y="0"/>
          <a:ext cx="0" cy="0"/>
          <a:chOff x="0" y="0"/>
          <a:chExt cx="0" cy="0"/>
        </a:xfrm>
      </p:grpSpPr>
      <p:sp>
        <p:nvSpPr>
          <p:cNvPr id="57" name="Google Shape;57;p9"/>
          <p:cNvSpPr txBox="1"/>
          <p:nvPr>
            <p:ph idx="1" type="body"/>
          </p:nvPr>
        </p:nvSpPr>
        <p:spPr>
          <a:xfrm>
            <a:off x="304800" y="1752601"/>
            <a:ext cx="4114800" cy="2133599"/>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58" name="Google Shape;58;p9"/>
          <p:cNvSpPr txBox="1"/>
          <p:nvPr>
            <p:ph idx="2" type="body"/>
          </p:nvPr>
        </p:nvSpPr>
        <p:spPr>
          <a:xfrm>
            <a:off x="304800" y="4038600"/>
            <a:ext cx="4114800" cy="2209801"/>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59" name="Google Shape;59;p9"/>
          <p:cNvSpPr txBox="1"/>
          <p:nvPr>
            <p:ph idx="10" type="dt"/>
          </p:nvPr>
        </p:nvSpPr>
        <p:spPr>
          <a:xfrm>
            <a:off x="6858000" y="6259201"/>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0" name="Google Shape;60;p9"/>
          <p:cNvSpPr txBox="1"/>
          <p:nvPr>
            <p:ph idx="11" type="ftr"/>
          </p:nvPr>
        </p:nvSpPr>
        <p:spPr>
          <a:xfrm>
            <a:off x="3200400" y="6262999"/>
            <a:ext cx="28956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9"/>
          <p:cNvSpPr txBox="1"/>
          <p:nvPr>
            <p:ph idx="12" type="sldNum"/>
          </p:nvPr>
        </p:nvSpPr>
        <p:spPr>
          <a:xfrm>
            <a:off x="304800" y="6259201"/>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62" name="Google Shape;62;p9"/>
          <p:cNvSpPr txBox="1"/>
          <p:nvPr>
            <p:ph type="title"/>
          </p:nvPr>
        </p:nvSpPr>
        <p:spPr>
          <a:xfrm>
            <a:off x="304800" y="508000"/>
            <a:ext cx="8534400" cy="99060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63" name="Google Shape;63;p9"/>
          <p:cNvSpPr txBox="1"/>
          <p:nvPr>
            <p:ph idx="3" type="body"/>
          </p:nvPr>
        </p:nvSpPr>
        <p:spPr>
          <a:xfrm>
            <a:off x="4648200" y="1752600"/>
            <a:ext cx="4191000" cy="21336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64" name="Google Shape;64;p9"/>
          <p:cNvSpPr txBox="1"/>
          <p:nvPr>
            <p:ph idx="4" type="body"/>
          </p:nvPr>
        </p:nvSpPr>
        <p:spPr>
          <a:xfrm>
            <a:off x="4648200" y="4038600"/>
            <a:ext cx="4191000" cy="22098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o Bullets Content">
  <p:cSld name="No Bullets Content">
    <p:spTree>
      <p:nvGrpSpPr>
        <p:cNvPr id="65" name="Shape 65"/>
        <p:cNvGrpSpPr/>
        <p:nvPr/>
      </p:nvGrpSpPr>
      <p:grpSpPr>
        <a:xfrm>
          <a:off x="0" y="0"/>
          <a:ext cx="0" cy="0"/>
          <a:chOff x="0" y="0"/>
          <a:chExt cx="0" cy="0"/>
        </a:xfrm>
      </p:grpSpPr>
      <p:sp>
        <p:nvSpPr>
          <p:cNvPr id="66" name="Google Shape;66;p10"/>
          <p:cNvSpPr txBox="1"/>
          <p:nvPr>
            <p:ph type="title"/>
          </p:nvPr>
        </p:nvSpPr>
        <p:spPr>
          <a:xfrm>
            <a:off x="304800" y="194308"/>
            <a:ext cx="8534400" cy="627383"/>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67" name="Google Shape;67;p10"/>
          <p:cNvSpPr txBox="1"/>
          <p:nvPr>
            <p:ph idx="10" type="dt"/>
          </p:nvPr>
        </p:nvSpPr>
        <p:spPr>
          <a:xfrm>
            <a:off x="6858000" y="6273800"/>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10"/>
          <p:cNvSpPr txBox="1"/>
          <p:nvPr>
            <p:ph idx="11" type="ftr"/>
          </p:nvPr>
        </p:nvSpPr>
        <p:spPr>
          <a:xfrm>
            <a:off x="3200400" y="6248400"/>
            <a:ext cx="28956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0"/>
          <p:cNvSpPr txBox="1"/>
          <p:nvPr>
            <p:ph idx="12" type="sldNum"/>
          </p:nvPr>
        </p:nvSpPr>
        <p:spPr>
          <a:xfrm>
            <a:off x="304800" y="6273800"/>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70" name="Google Shape;70;p10"/>
          <p:cNvSpPr txBox="1"/>
          <p:nvPr>
            <p:ph idx="1" type="body"/>
          </p:nvPr>
        </p:nvSpPr>
        <p:spPr>
          <a:xfrm>
            <a:off x="304800" y="1803400"/>
            <a:ext cx="8534400" cy="4445000"/>
          </a:xfrm>
          <a:prstGeom prst="rect">
            <a:avLst/>
          </a:prstGeom>
          <a:noFill/>
          <a:ln>
            <a:noFill/>
          </a:ln>
        </p:spPr>
        <p:txBody>
          <a:bodyPr anchorCtr="0" anchor="t" bIns="91425" lIns="91425" spcFirstLastPara="1" rIns="91425" wrap="square" tIns="91425"/>
          <a:lstStyle>
            <a:lvl1pPr indent="-228600" lvl="0" marL="457200" marR="0" rtl="0" algn="l">
              <a:spcBef>
                <a:spcPts val="1800"/>
              </a:spcBef>
              <a:spcAft>
                <a:spcPts val="0"/>
              </a:spcAft>
              <a:buClr>
                <a:srgbClr val="CC0000"/>
              </a:buClr>
              <a:buSzPts val="2800"/>
              <a:buFont typeface="Times"/>
              <a:buNone/>
              <a:defRPr b="0" i="0" sz="2800" u="none" cap="none" strike="noStrike">
                <a:solidFill>
                  <a:schemeClr val="dk1"/>
                </a:solidFill>
                <a:latin typeface="Calibri"/>
                <a:ea typeface="Calibri"/>
                <a:cs typeface="Calibri"/>
                <a:sym typeface="Calibri"/>
              </a:defRPr>
            </a:lvl1pPr>
            <a:lvl2pPr indent="-228600" lvl="1" marL="914400" marR="0" rtl="0" algn="l">
              <a:spcBef>
                <a:spcPts val="1500"/>
              </a:spcBef>
              <a:spcAft>
                <a:spcPts val="0"/>
              </a:spcAft>
              <a:buClr>
                <a:srgbClr val="3A85FE"/>
              </a:buClr>
              <a:buSzPts val="2400"/>
              <a:buFont typeface="Times"/>
              <a:buNone/>
              <a:defRPr b="0" i="0" sz="2400" u="none" cap="none" strike="noStrike">
                <a:solidFill>
                  <a:schemeClr val="dk1"/>
                </a:solidFill>
                <a:latin typeface="Calibri"/>
                <a:ea typeface="Calibri"/>
                <a:cs typeface="Calibri"/>
                <a:sym typeface="Calibri"/>
              </a:defRPr>
            </a:lvl2pPr>
            <a:lvl3pPr indent="-228600" lvl="2" marL="1371600" marR="0" rtl="0" algn="l">
              <a:spcBef>
                <a:spcPts val="1200"/>
              </a:spcBef>
              <a:spcAft>
                <a:spcPts val="0"/>
              </a:spcAft>
              <a:buClr>
                <a:srgbClr val="CC0000"/>
              </a:buClr>
              <a:buSzPts val="2400"/>
              <a:buFont typeface="Times"/>
              <a:buNone/>
              <a:defRPr b="0" i="0" sz="2400" u="none" cap="none" strike="noStrike">
                <a:solidFill>
                  <a:schemeClr val="dk1"/>
                </a:solidFill>
                <a:latin typeface="Calibri"/>
                <a:ea typeface="Calibri"/>
                <a:cs typeface="Calibri"/>
                <a:sym typeface="Calibri"/>
              </a:defRPr>
            </a:lvl3pPr>
            <a:lvl4pPr indent="-228600" lvl="3" marL="1828800" marR="0" rtl="0" algn="l">
              <a:spcBef>
                <a:spcPts val="900"/>
              </a:spcBef>
              <a:spcAft>
                <a:spcPts val="0"/>
              </a:spcAft>
              <a:buClr>
                <a:srgbClr val="3A85FE"/>
              </a:buClr>
              <a:buSzPts val="2000"/>
              <a:buFont typeface="Times"/>
              <a:buNone/>
              <a:defRPr b="0" i="0" sz="2000" u="none" cap="none" strike="noStrike">
                <a:solidFill>
                  <a:schemeClr val="dk1"/>
                </a:solidFill>
                <a:latin typeface="Calibri"/>
                <a:ea typeface="Calibri"/>
                <a:cs typeface="Calibri"/>
                <a:sym typeface="Calibri"/>
              </a:defRPr>
            </a:lvl4pPr>
            <a:lvl5pPr indent="-228600" lvl="4" marL="2286000" marR="0" rtl="0" algn="l">
              <a:spcBef>
                <a:spcPts val="600"/>
              </a:spcBef>
              <a:spcAft>
                <a:spcPts val="0"/>
              </a:spcAft>
              <a:buClr>
                <a:srgbClr val="CC0000"/>
              </a:buClr>
              <a:buSzPts val="1800"/>
              <a:buFont typeface="Times"/>
              <a:buNone/>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04800" y="194308"/>
            <a:ext cx="8534400" cy="627383"/>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11" name="Google Shape;11;p1"/>
          <p:cNvSpPr txBox="1"/>
          <p:nvPr>
            <p:ph idx="1" type="body"/>
          </p:nvPr>
        </p:nvSpPr>
        <p:spPr>
          <a:xfrm>
            <a:off x="304800" y="1803400"/>
            <a:ext cx="8534400" cy="44450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6858000" y="6273800"/>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200400" y="6248400"/>
            <a:ext cx="28956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b="0" i="0" sz="14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304800" y="6273800"/>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400" u="none" cap="none" strike="noStrike">
                <a:solidFill>
                  <a:schemeClr val="dk1"/>
                </a:solidFill>
                <a:latin typeface="Calibri"/>
                <a:ea typeface="Calibri"/>
                <a:cs typeface="Calibri"/>
                <a:sym typeface="Calibri"/>
              </a:defRPr>
            </a:lvl1pPr>
            <a:lvl2pPr indent="0" lvl="1" marL="0" marR="0" rtl="0" algn="l">
              <a:spcBef>
                <a:spcPts val="0"/>
              </a:spcBef>
              <a:buNone/>
              <a:defRPr b="0" i="0" sz="1400" u="none" cap="none" strike="noStrike">
                <a:solidFill>
                  <a:schemeClr val="dk1"/>
                </a:solidFill>
                <a:latin typeface="Calibri"/>
                <a:ea typeface="Calibri"/>
                <a:cs typeface="Calibri"/>
                <a:sym typeface="Calibri"/>
              </a:defRPr>
            </a:lvl2pPr>
            <a:lvl3pPr indent="0" lvl="2" marL="0" marR="0" rtl="0" algn="l">
              <a:spcBef>
                <a:spcPts val="0"/>
              </a:spcBef>
              <a:buNone/>
              <a:defRPr b="0" i="0" sz="1400" u="none" cap="none" strike="noStrike">
                <a:solidFill>
                  <a:schemeClr val="dk1"/>
                </a:solidFill>
                <a:latin typeface="Calibri"/>
                <a:ea typeface="Calibri"/>
                <a:cs typeface="Calibri"/>
                <a:sym typeface="Calibri"/>
              </a:defRPr>
            </a:lvl3pPr>
            <a:lvl4pPr indent="0" lvl="3" marL="0" marR="0" rtl="0" algn="l">
              <a:spcBef>
                <a:spcPts val="0"/>
              </a:spcBef>
              <a:buNone/>
              <a:defRPr b="0" i="0" sz="1400" u="none" cap="none" strike="noStrike">
                <a:solidFill>
                  <a:schemeClr val="dk1"/>
                </a:solidFill>
                <a:latin typeface="Calibri"/>
                <a:ea typeface="Calibri"/>
                <a:cs typeface="Calibri"/>
                <a:sym typeface="Calibri"/>
              </a:defRPr>
            </a:lvl4pPr>
            <a:lvl5pPr indent="0" lvl="4" marL="0" marR="0" rtl="0" algn="l">
              <a:spcBef>
                <a:spcPts val="0"/>
              </a:spcBef>
              <a:buNone/>
              <a:defRPr b="0" i="0" sz="1400" u="none" cap="none" strike="noStrike">
                <a:solidFill>
                  <a:schemeClr val="dk1"/>
                </a:solidFill>
                <a:latin typeface="Calibri"/>
                <a:ea typeface="Calibri"/>
                <a:cs typeface="Calibri"/>
                <a:sym typeface="Calibri"/>
              </a:defRPr>
            </a:lvl5pPr>
            <a:lvl6pPr indent="0" lvl="5" marL="0" marR="0" rtl="0" algn="l">
              <a:spcBef>
                <a:spcPts val="0"/>
              </a:spcBef>
              <a:buNone/>
              <a:defRPr b="0" i="0" sz="1400" u="none" cap="none" strike="noStrike">
                <a:solidFill>
                  <a:schemeClr val="dk1"/>
                </a:solidFill>
                <a:latin typeface="Calibri"/>
                <a:ea typeface="Calibri"/>
                <a:cs typeface="Calibri"/>
                <a:sym typeface="Calibri"/>
              </a:defRPr>
            </a:lvl6pPr>
            <a:lvl7pPr indent="0" lvl="6" marL="0" marR="0" rtl="0" algn="l">
              <a:spcBef>
                <a:spcPts val="0"/>
              </a:spcBef>
              <a:buNone/>
              <a:defRPr b="0" i="0" sz="1400" u="none" cap="none" strike="noStrike">
                <a:solidFill>
                  <a:schemeClr val="dk1"/>
                </a:solidFill>
                <a:latin typeface="Calibri"/>
                <a:ea typeface="Calibri"/>
                <a:cs typeface="Calibri"/>
                <a:sym typeface="Calibri"/>
              </a:defRPr>
            </a:lvl7pPr>
            <a:lvl8pPr indent="0" lvl="7" marL="0" marR="0" rtl="0" algn="l">
              <a:spcBef>
                <a:spcPts val="0"/>
              </a:spcBef>
              <a:buNone/>
              <a:defRPr b="0" i="0" sz="1400" u="none" cap="none" strike="noStrike">
                <a:solidFill>
                  <a:schemeClr val="dk1"/>
                </a:solidFill>
                <a:latin typeface="Calibri"/>
                <a:ea typeface="Calibri"/>
                <a:cs typeface="Calibri"/>
                <a:sym typeface="Calibri"/>
              </a:defRPr>
            </a:lvl8pPr>
            <a:lvl9pPr indent="0" lvl="8" marL="0" marR="0" rtl="0" algn="l">
              <a:spcBef>
                <a:spcPts val="0"/>
              </a:spcBef>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cs224n.stanford.edu/" TargetMode="External"/><Relationship Id="rId4" Type="http://schemas.openxmlformats.org/officeDocument/2006/relationships/image" Target="../media/image1.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1" Type="http://schemas.openxmlformats.org/officeDocument/2006/relationships/image" Target="../media/image18.png"/><Relationship Id="rId10" Type="http://schemas.openxmlformats.org/officeDocument/2006/relationships/image" Target="../media/image25.png"/><Relationship Id="rId13" Type="http://schemas.openxmlformats.org/officeDocument/2006/relationships/image" Target="../media/image20.png"/><Relationship Id="rId12"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36.png"/><Relationship Id="rId9" Type="http://schemas.openxmlformats.org/officeDocument/2006/relationships/image" Target="../media/image21.png"/><Relationship Id="rId15" Type="http://schemas.openxmlformats.org/officeDocument/2006/relationships/image" Target="../media/image23.png"/><Relationship Id="rId14" Type="http://schemas.openxmlformats.org/officeDocument/2006/relationships/image" Target="../media/image22.png"/><Relationship Id="rId17" Type="http://schemas.openxmlformats.org/officeDocument/2006/relationships/image" Target="../media/image24.png"/><Relationship Id="rId16" Type="http://schemas.openxmlformats.org/officeDocument/2006/relationships/image" Target="../media/image19.png"/><Relationship Id="rId5" Type="http://schemas.openxmlformats.org/officeDocument/2006/relationships/image" Target="../media/image13.png"/><Relationship Id="rId6" Type="http://schemas.openxmlformats.org/officeDocument/2006/relationships/image" Target="../media/image15.png"/><Relationship Id="rId7" Type="http://schemas.openxmlformats.org/officeDocument/2006/relationships/image" Target="../media/image17.png"/><Relationship Id="rId8"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6.png"/><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www.deepl.com/press.html" TargetMode="External"/><Relationship Id="rId4" Type="http://schemas.openxmlformats.org/officeDocument/2006/relationships/image" Target="../media/image5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9.jpg"/><Relationship Id="rId4" Type="http://schemas.openxmlformats.org/officeDocument/2006/relationships/image" Target="../media/image49.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6.jpg"/><Relationship Id="rId4" Type="http://schemas.openxmlformats.org/officeDocument/2006/relationships/image" Target="../media/image38.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3.jpg"/><Relationship Id="rId4" Type="http://schemas.openxmlformats.org/officeDocument/2006/relationships/image" Target="../media/image56.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3.jpg"/><Relationship Id="rId4" Type="http://schemas.openxmlformats.org/officeDocument/2006/relationships/image" Target="../media/image44.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1.jpg"/><Relationship Id="rId4" Type="http://schemas.openxmlformats.org/officeDocument/2006/relationships/image" Target="../media/image4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7.jpg"/><Relationship Id="rId4" Type="http://schemas.openxmlformats.org/officeDocument/2006/relationships/image" Target="../media/image54.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42.png"/><Relationship Id="rId4" Type="http://schemas.openxmlformats.org/officeDocument/2006/relationships/image" Target="../media/image4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6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6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5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63.png"/><Relationship Id="rId4" Type="http://schemas.openxmlformats.org/officeDocument/2006/relationships/image" Target="../media/image58.png"/><Relationship Id="rId5" Type="http://schemas.openxmlformats.org/officeDocument/2006/relationships/image" Target="../media/image61.png"/><Relationship Id="rId6" Type="http://schemas.openxmlformats.org/officeDocument/2006/relationships/image" Target="../media/image59.png"/><Relationship Id="rId7" Type="http://schemas.openxmlformats.org/officeDocument/2006/relationships/image" Target="../media/image60.png"/><Relationship Id="rId8" Type="http://schemas.openxmlformats.org/officeDocument/2006/relationships/image" Target="../media/image5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6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29.png"/><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5.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hyperlink" Target="https://research.google.com/pubs/LukaszKaiser.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2"/>
          <p:cNvSpPr txBox="1"/>
          <p:nvPr>
            <p:ph type="ctrTitle"/>
          </p:nvPr>
        </p:nvSpPr>
        <p:spPr>
          <a:xfrm>
            <a:off x="533400" y="681037"/>
            <a:ext cx="7929564" cy="1452563"/>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None/>
            </a:pPr>
            <a:r>
              <a:rPr b="1" i="0" lang="en-US" sz="720" u="none" cap="none" strike="noStrike">
                <a:solidFill>
                  <a:schemeClr val="dk1"/>
                </a:solidFill>
                <a:latin typeface="Lucida Sans"/>
                <a:ea typeface="Lucida Sans"/>
                <a:cs typeface="Lucida Sans"/>
                <a:sym typeface="Lucida Sans"/>
              </a:rPr>
              <a:t> </a:t>
            </a:r>
            <a:r>
              <a:rPr b="1" i="0" lang="en-US" sz="3240" u="none" cap="none" strike="noStrike">
                <a:solidFill>
                  <a:schemeClr val="dk1"/>
                </a:solidFill>
                <a:latin typeface="Lucida Sans"/>
                <a:ea typeface="Lucida Sans"/>
                <a:cs typeface="Lucida Sans"/>
                <a:sym typeface="Lucida Sans"/>
              </a:rPr>
              <a:t>CS</a:t>
            </a:r>
            <a:r>
              <a:rPr lang="en-US" sz="3240">
                <a:latin typeface="Lucida Sans"/>
                <a:ea typeface="Lucida Sans"/>
                <a:cs typeface="Lucida Sans"/>
                <a:sym typeface="Lucida Sans"/>
              </a:rPr>
              <a:t>20: TensorFlow for Deep Learning Research</a:t>
            </a:r>
            <a:endParaRPr/>
          </a:p>
        </p:txBody>
      </p:sp>
      <p:sp>
        <p:nvSpPr>
          <p:cNvPr id="84" name="Google Shape;84;p12"/>
          <p:cNvSpPr txBox="1"/>
          <p:nvPr>
            <p:ph idx="1" type="subTitle"/>
          </p:nvPr>
        </p:nvSpPr>
        <p:spPr>
          <a:xfrm>
            <a:off x="513075" y="4605875"/>
            <a:ext cx="8117700" cy="202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400"/>
              <a:buFont typeface="Times"/>
              <a:buNone/>
            </a:pPr>
            <a:r>
              <a:rPr b="0" i="0" lang="en-US" sz="2400" u="none" cap="none" strike="noStrike">
                <a:solidFill>
                  <a:schemeClr val="dk1"/>
                </a:solidFill>
                <a:latin typeface="Lucida Sans"/>
                <a:ea typeface="Lucida Sans"/>
                <a:cs typeface="Lucida Sans"/>
                <a:sym typeface="Lucida Sans"/>
              </a:rPr>
              <a:t>Lecture 1</a:t>
            </a:r>
            <a:r>
              <a:rPr lang="en-US">
                <a:latin typeface="Lucida Sans"/>
                <a:ea typeface="Lucida Sans"/>
                <a:cs typeface="Lucida Sans"/>
                <a:sym typeface="Lucida Sans"/>
              </a:rPr>
              <a:t>2 (2/23/2014)</a:t>
            </a:r>
            <a:br>
              <a:rPr b="0" i="0" lang="en-US" sz="2400" u="none" cap="none" strike="noStrike">
                <a:solidFill>
                  <a:schemeClr val="dk1"/>
                </a:solidFill>
                <a:latin typeface="Lucida Sans"/>
                <a:ea typeface="Lucida Sans"/>
                <a:cs typeface="Lucida Sans"/>
                <a:sym typeface="Lucida Sans"/>
              </a:rPr>
            </a:br>
            <a:r>
              <a:rPr b="0" i="0" lang="en-US" sz="2400" u="none" cap="none" strike="noStrike">
                <a:solidFill>
                  <a:schemeClr val="dk1"/>
                </a:solidFill>
                <a:latin typeface="Lucida Sans"/>
                <a:ea typeface="Lucida Sans"/>
                <a:cs typeface="Lucida Sans"/>
                <a:sym typeface="Lucida Sans"/>
              </a:rPr>
              <a:t>Machine Translation,</a:t>
            </a:r>
            <a:br>
              <a:rPr b="0" i="0" lang="en-US" sz="2400" u="none" cap="none" strike="noStrike">
                <a:solidFill>
                  <a:schemeClr val="dk1"/>
                </a:solidFill>
                <a:latin typeface="Lucida Sans"/>
                <a:ea typeface="Lucida Sans"/>
                <a:cs typeface="Lucida Sans"/>
                <a:sym typeface="Lucida Sans"/>
              </a:rPr>
            </a:br>
            <a:r>
              <a:rPr b="0" i="0" lang="en-US" sz="2400" u="none" cap="none" strike="noStrike">
                <a:solidFill>
                  <a:schemeClr val="dk1"/>
                </a:solidFill>
                <a:latin typeface="Lucida Sans"/>
                <a:ea typeface="Lucida Sans"/>
                <a:cs typeface="Lucida Sans"/>
                <a:sym typeface="Lucida Sans"/>
              </a:rPr>
              <a:t>Sequence-to-sequence and Attention</a:t>
            </a:r>
            <a:endParaRPr b="0" i="0" sz="2400" u="none" cap="none" strike="noStrike">
              <a:solidFill>
                <a:schemeClr val="dk1"/>
              </a:solidFill>
              <a:latin typeface="Lucida Sans"/>
              <a:ea typeface="Lucida Sans"/>
              <a:cs typeface="Lucida Sans"/>
              <a:sym typeface="Lucida Sans"/>
            </a:endParaRPr>
          </a:p>
          <a:p>
            <a:pPr indent="0" lvl="0" marL="0" marR="0" rtl="0" algn="ctr">
              <a:spcBef>
                <a:spcPts val="0"/>
              </a:spcBef>
              <a:spcAft>
                <a:spcPts val="0"/>
              </a:spcAft>
              <a:buClr>
                <a:srgbClr val="CC0000"/>
              </a:buClr>
              <a:buSzPts val="2400"/>
              <a:buFont typeface="Times"/>
              <a:buNone/>
            </a:pPr>
            <a:br>
              <a:rPr b="0" i="0" lang="en-US" sz="2400" u="none" cap="none" strike="noStrike">
                <a:solidFill>
                  <a:schemeClr val="dk1"/>
                </a:solidFill>
                <a:latin typeface="Lucida Sans"/>
                <a:ea typeface="Lucida Sans"/>
                <a:cs typeface="Lucida Sans"/>
                <a:sym typeface="Lucida Sans"/>
              </a:rPr>
            </a:br>
            <a:r>
              <a:rPr b="0" i="0" lang="en-US" sz="2400" u="none" cap="none" strike="noStrike">
                <a:solidFill>
                  <a:schemeClr val="dk1"/>
                </a:solidFill>
                <a:latin typeface="Lucida Sans"/>
                <a:ea typeface="Lucida Sans"/>
                <a:cs typeface="Lucida Sans"/>
                <a:sym typeface="Lucida Sans"/>
              </a:rPr>
              <a:t>Slide</a:t>
            </a:r>
            <a:r>
              <a:rPr lang="en-US">
                <a:latin typeface="Lucida Sans"/>
                <a:ea typeface="Lucida Sans"/>
                <a:cs typeface="Lucida Sans"/>
                <a:sym typeface="Lucida Sans"/>
              </a:rPr>
              <a:t>s courtesy of </a:t>
            </a:r>
            <a:r>
              <a:rPr lang="en-US" u="sng">
                <a:solidFill>
                  <a:schemeClr val="hlink"/>
                </a:solidFill>
                <a:latin typeface="Lucida Sans"/>
                <a:ea typeface="Lucida Sans"/>
                <a:cs typeface="Lucida Sans"/>
                <a:sym typeface="Lucida Sans"/>
                <a:hlinkClick r:id="rId3"/>
              </a:rPr>
              <a:t>CS22N</a:t>
            </a:r>
            <a:endParaRPr/>
          </a:p>
        </p:txBody>
      </p:sp>
      <p:sp>
        <p:nvSpPr>
          <p:cNvPr id="85" name="Google Shape;85;p12"/>
          <p:cNvSpPr txBox="1"/>
          <p:nvPr/>
        </p:nvSpPr>
        <p:spPr>
          <a:xfrm>
            <a:off x="3645243" y="3546389"/>
            <a:ext cx="18473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 name="Google Shape;86;p12"/>
          <p:cNvSpPr txBox="1"/>
          <p:nvPr/>
        </p:nvSpPr>
        <p:spPr>
          <a:xfrm>
            <a:off x="4312508" y="3336324"/>
            <a:ext cx="18473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7" name="Google Shape;87;p12"/>
          <p:cNvPicPr preferRelativeResize="0"/>
          <p:nvPr/>
        </p:nvPicPr>
        <p:blipFill rotWithShape="1">
          <a:blip r:embed="rId4">
            <a:alphaModFix/>
          </a:blip>
          <a:srcRect b="0" l="0" r="0" t="0"/>
          <a:stretch/>
        </p:blipFill>
        <p:spPr>
          <a:xfrm>
            <a:off x="3543300" y="2256824"/>
            <a:ext cx="2057400" cy="2159000"/>
          </a:xfrm>
          <a:prstGeom prst="rect">
            <a:avLst/>
          </a:prstGeom>
          <a:noFill/>
          <a:ln>
            <a:noFill/>
          </a:ln>
        </p:spPr>
      </p:pic>
      <p:pic>
        <p:nvPicPr>
          <p:cNvPr id="88" name="Google Shape;88;p12"/>
          <p:cNvPicPr preferRelativeResize="0"/>
          <p:nvPr/>
        </p:nvPicPr>
        <p:blipFill>
          <a:blip r:embed="rId5">
            <a:alphaModFix/>
          </a:blip>
          <a:stretch>
            <a:fillRect/>
          </a:stretch>
        </p:blipFill>
        <p:spPr>
          <a:xfrm>
            <a:off x="3779525" y="2343999"/>
            <a:ext cx="1437316" cy="181428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1"/>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Alignment is complex</a:t>
            </a:r>
            <a:endParaRPr/>
          </a:p>
        </p:txBody>
      </p:sp>
      <p:sp>
        <p:nvSpPr>
          <p:cNvPr id="185" name="Google Shape;185;p21"/>
          <p:cNvSpPr txBox="1"/>
          <p:nvPr>
            <p:ph idx="1" type="body"/>
          </p:nvPr>
        </p:nvSpPr>
        <p:spPr>
          <a:xfrm>
            <a:off x="304800" y="1092200"/>
            <a:ext cx="8534400" cy="6712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Alignment can be one-to-many (these are “fertile” words)</a:t>
            </a:r>
            <a:endParaRPr/>
          </a:p>
        </p:txBody>
      </p:sp>
      <p:sp>
        <p:nvSpPr>
          <p:cNvPr id="186" name="Google Shape;186;p21"/>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87" name="Google Shape;187;p21"/>
          <p:cNvGrpSpPr/>
          <p:nvPr/>
        </p:nvGrpSpPr>
        <p:grpSpPr>
          <a:xfrm>
            <a:off x="722480" y="1903366"/>
            <a:ext cx="7459555" cy="4051120"/>
            <a:chOff x="842222" y="2033995"/>
            <a:chExt cx="7459555" cy="4051120"/>
          </a:xfrm>
        </p:grpSpPr>
        <p:pic>
          <p:nvPicPr>
            <p:cNvPr id="188" name="Google Shape;188;p21"/>
            <p:cNvPicPr preferRelativeResize="0"/>
            <p:nvPr/>
          </p:nvPicPr>
          <p:blipFill rotWithShape="1">
            <a:blip r:embed="rId3">
              <a:alphaModFix/>
            </a:blip>
            <a:srcRect b="0" l="263" r="262" t="8962"/>
            <a:stretch/>
          </p:blipFill>
          <p:spPr>
            <a:xfrm>
              <a:off x="842222" y="2033995"/>
              <a:ext cx="7459555" cy="4051120"/>
            </a:xfrm>
            <a:prstGeom prst="rect">
              <a:avLst/>
            </a:prstGeom>
            <a:noFill/>
            <a:ln>
              <a:noFill/>
            </a:ln>
          </p:spPr>
        </p:pic>
        <p:sp>
          <p:nvSpPr>
            <p:cNvPr id="189" name="Google Shape;189;p21"/>
            <p:cNvSpPr/>
            <p:nvPr/>
          </p:nvSpPr>
          <p:spPr>
            <a:xfrm>
              <a:off x="842222" y="2033995"/>
              <a:ext cx="2586778" cy="101400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Alignment is complex</a:t>
            </a:r>
            <a:endParaRPr/>
          </a:p>
        </p:txBody>
      </p:sp>
      <p:sp>
        <p:nvSpPr>
          <p:cNvPr id="195" name="Google Shape;195;p22"/>
          <p:cNvSpPr txBox="1"/>
          <p:nvPr>
            <p:ph idx="1" type="body"/>
          </p:nvPr>
        </p:nvSpPr>
        <p:spPr>
          <a:xfrm>
            <a:off x="304800" y="1092200"/>
            <a:ext cx="8534400" cy="6712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Alignment can be many-to-one</a:t>
            </a:r>
            <a:endParaRPr/>
          </a:p>
        </p:txBody>
      </p:sp>
      <p:sp>
        <p:nvSpPr>
          <p:cNvPr id="196" name="Google Shape;196;p2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97" name="Google Shape;197;p22"/>
          <p:cNvPicPr preferRelativeResize="0"/>
          <p:nvPr/>
        </p:nvPicPr>
        <p:blipFill rotWithShape="1">
          <a:blip r:embed="rId3">
            <a:alphaModFix/>
          </a:blip>
          <a:srcRect b="246" l="0" r="0" t="-501"/>
          <a:stretch/>
        </p:blipFill>
        <p:spPr>
          <a:xfrm>
            <a:off x="1074788" y="1574251"/>
            <a:ext cx="6664955" cy="450733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3"/>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Alignment is complex</a:t>
            </a:r>
            <a:endParaRPr/>
          </a:p>
        </p:txBody>
      </p:sp>
      <p:sp>
        <p:nvSpPr>
          <p:cNvPr id="203" name="Google Shape;203;p23"/>
          <p:cNvSpPr txBox="1"/>
          <p:nvPr>
            <p:ph idx="1" type="body"/>
          </p:nvPr>
        </p:nvSpPr>
        <p:spPr>
          <a:xfrm>
            <a:off x="304800" y="1092200"/>
            <a:ext cx="8534400" cy="6712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Alignment can be many-to-many (phrase-level)</a:t>
            </a:r>
            <a:endParaRPr/>
          </a:p>
        </p:txBody>
      </p:sp>
      <p:sp>
        <p:nvSpPr>
          <p:cNvPr id="204" name="Google Shape;204;p23"/>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205" name="Google Shape;205;p23"/>
          <p:cNvPicPr preferRelativeResize="0"/>
          <p:nvPr/>
        </p:nvPicPr>
        <p:blipFill rotWithShape="1">
          <a:blip r:embed="rId3">
            <a:alphaModFix/>
          </a:blip>
          <a:srcRect b="3725" l="0" r="0" t="265"/>
          <a:stretch/>
        </p:blipFill>
        <p:spPr>
          <a:xfrm>
            <a:off x="1004577" y="1595045"/>
            <a:ext cx="6568065" cy="430836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24"/>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Searching for the best translation</a:t>
            </a:r>
            <a:endParaRPr/>
          </a:p>
        </p:txBody>
      </p:sp>
      <p:sp>
        <p:nvSpPr>
          <p:cNvPr id="212" name="Google Shape;212;p2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213" name="Google Shape;213;p24"/>
          <p:cNvPicPr preferRelativeResize="0"/>
          <p:nvPr/>
        </p:nvPicPr>
        <p:blipFill rotWithShape="1">
          <a:blip r:embed="rId3">
            <a:alphaModFix/>
          </a:blip>
          <a:srcRect b="0" l="0" r="0" t="0"/>
          <a:stretch/>
        </p:blipFill>
        <p:spPr>
          <a:xfrm>
            <a:off x="457200" y="2362503"/>
            <a:ext cx="8216900" cy="1854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25"/>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Searching for the best translation</a:t>
            </a:r>
            <a:endParaRPr/>
          </a:p>
        </p:txBody>
      </p:sp>
      <p:sp>
        <p:nvSpPr>
          <p:cNvPr id="220" name="Google Shape;220;p25"/>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221" name="Google Shape;221;p25"/>
          <p:cNvPicPr preferRelativeResize="0"/>
          <p:nvPr/>
        </p:nvPicPr>
        <p:blipFill rotWithShape="1">
          <a:blip r:embed="rId3">
            <a:alphaModFix/>
          </a:blip>
          <a:srcRect b="0" l="505" r="1035" t="19400"/>
          <a:stretch/>
        </p:blipFill>
        <p:spPr>
          <a:xfrm>
            <a:off x="997763" y="891558"/>
            <a:ext cx="7282637" cy="2936730"/>
          </a:xfrm>
          <a:prstGeom prst="rect">
            <a:avLst/>
          </a:prstGeom>
          <a:noFill/>
          <a:ln>
            <a:noFill/>
          </a:ln>
        </p:spPr>
      </p:pic>
      <p:pic>
        <p:nvPicPr>
          <p:cNvPr id="222" name="Google Shape;222;p25"/>
          <p:cNvPicPr preferRelativeResize="0"/>
          <p:nvPr/>
        </p:nvPicPr>
        <p:blipFill rotWithShape="1">
          <a:blip r:embed="rId4">
            <a:alphaModFix/>
          </a:blip>
          <a:srcRect b="0" l="0" r="0" t="39842"/>
          <a:stretch/>
        </p:blipFill>
        <p:spPr>
          <a:xfrm>
            <a:off x="997763" y="3898155"/>
            <a:ext cx="7061199" cy="24804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26"/>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1990s-2010s: Statistical Machine Translation</a:t>
            </a:r>
            <a:endParaRPr/>
          </a:p>
        </p:txBody>
      </p:sp>
      <p:sp>
        <p:nvSpPr>
          <p:cNvPr id="229" name="Google Shape;229;p26"/>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SMT is a </a:t>
            </a:r>
            <a:r>
              <a:rPr b="0" i="0" lang="en-US" sz="2400" u="none" cap="none" strike="noStrike">
                <a:solidFill>
                  <a:schemeClr val="accent3"/>
                </a:solidFill>
                <a:latin typeface="Calibri"/>
                <a:ea typeface="Calibri"/>
                <a:cs typeface="Calibri"/>
                <a:sym typeface="Calibri"/>
              </a:rPr>
              <a:t>huge research field</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The best systems are </a:t>
            </a:r>
            <a:r>
              <a:rPr b="0" i="0" lang="en-US" sz="2400" u="none" cap="none" strike="noStrike">
                <a:solidFill>
                  <a:schemeClr val="accent3"/>
                </a:solidFill>
                <a:latin typeface="Calibri"/>
                <a:ea typeface="Calibri"/>
                <a:cs typeface="Calibri"/>
                <a:sym typeface="Calibri"/>
              </a:rPr>
              <a:t>extremely complex</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Hundreds of important details we haven’t mentioned here</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Systems have many </a:t>
            </a:r>
            <a:r>
              <a:rPr b="0" i="0" lang="en-US" sz="2400" u="none" cap="none" strike="noStrike">
                <a:solidFill>
                  <a:schemeClr val="accent3"/>
                </a:solidFill>
                <a:latin typeface="Calibri"/>
                <a:ea typeface="Calibri"/>
                <a:cs typeface="Calibri"/>
                <a:sym typeface="Calibri"/>
              </a:rPr>
              <a:t>separately-designed subcomponents </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Lots of </a:t>
            </a:r>
            <a:r>
              <a:rPr b="0" i="0" lang="en-US" sz="2400" u="none" cap="none" strike="noStrike">
                <a:solidFill>
                  <a:schemeClr val="accent3"/>
                </a:solidFill>
                <a:latin typeface="Calibri"/>
                <a:ea typeface="Calibri"/>
                <a:cs typeface="Calibri"/>
                <a:sym typeface="Calibri"/>
              </a:rPr>
              <a:t>feature engineering</a:t>
            </a:r>
            <a:endParaRPr/>
          </a:p>
          <a:p>
            <a:pPr indent="-228600" lvl="2" marL="10287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Need to design features to capture particular language phenomena</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Require compiling and maintaining </a:t>
            </a:r>
            <a:r>
              <a:rPr b="0" i="0" lang="en-US" sz="2400" u="none" cap="none" strike="noStrike">
                <a:solidFill>
                  <a:schemeClr val="accent3"/>
                </a:solidFill>
                <a:latin typeface="Calibri"/>
                <a:ea typeface="Calibri"/>
                <a:cs typeface="Calibri"/>
                <a:sym typeface="Calibri"/>
              </a:rPr>
              <a:t>extra resources</a:t>
            </a:r>
            <a:endParaRPr/>
          </a:p>
          <a:p>
            <a:pPr indent="-228600" lvl="2" marL="10287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Like tables of equivalent phrases</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Lots of </a:t>
            </a:r>
            <a:r>
              <a:rPr b="0" i="0" lang="en-US" sz="2400" u="none" cap="none" strike="noStrike">
                <a:solidFill>
                  <a:schemeClr val="accent3"/>
                </a:solidFill>
                <a:latin typeface="Calibri"/>
                <a:ea typeface="Calibri"/>
                <a:cs typeface="Calibri"/>
                <a:sym typeface="Calibri"/>
              </a:rPr>
              <a:t>human effort </a:t>
            </a:r>
            <a:r>
              <a:rPr b="0" i="0" lang="en-US" sz="2400" u="none" cap="none" strike="noStrike">
                <a:solidFill>
                  <a:schemeClr val="dk1"/>
                </a:solidFill>
                <a:latin typeface="Calibri"/>
                <a:ea typeface="Calibri"/>
                <a:cs typeface="Calibri"/>
                <a:sym typeface="Calibri"/>
              </a:rPr>
              <a:t>to maintain</a:t>
            </a:r>
            <a:endParaRPr/>
          </a:p>
          <a:p>
            <a:pPr indent="-228600" lvl="2" marL="10287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Repeated effort for each language pair!</a:t>
            </a:r>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230" name="Google Shape;230;p26"/>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27"/>
          <p:cNvSpPr/>
          <p:nvPr/>
        </p:nvSpPr>
        <p:spPr>
          <a:xfrm>
            <a:off x="0" y="0"/>
            <a:ext cx="9144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36" name="Google Shape;236;p27"/>
          <p:cNvSpPr txBox="1"/>
          <p:nvPr/>
        </p:nvSpPr>
        <p:spPr>
          <a:xfrm>
            <a:off x="228600" y="105139"/>
            <a:ext cx="1435008"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800">
                <a:solidFill>
                  <a:schemeClr val="lt1"/>
                </a:solidFill>
                <a:latin typeface="Calibri"/>
                <a:ea typeface="Calibri"/>
                <a:cs typeface="Calibri"/>
                <a:sym typeface="Calibri"/>
              </a:rPr>
              <a:t>2014</a:t>
            </a:r>
            <a:endParaRPr/>
          </a:p>
        </p:txBody>
      </p:sp>
      <p:sp>
        <p:nvSpPr>
          <p:cNvPr id="237" name="Google Shape;237;p27"/>
          <p:cNvSpPr txBox="1"/>
          <p:nvPr/>
        </p:nvSpPr>
        <p:spPr>
          <a:xfrm>
            <a:off x="6194870" y="6222428"/>
            <a:ext cx="2713756"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(dramatic reenactment)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28"/>
          <p:cNvSpPr txBox="1"/>
          <p:nvPr>
            <p:ph idx="10" type="dt"/>
          </p:nvPr>
        </p:nvSpPr>
        <p:spPr>
          <a:xfrm>
            <a:off x="68580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2/15/18</a:t>
            </a:r>
            <a:endParaRPr/>
          </a:p>
        </p:txBody>
      </p:sp>
      <p:sp>
        <p:nvSpPr>
          <p:cNvPr id="243" name="Google Shape;243;p28"/>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244" name="Google Shape;244;p28"/>
          <p:cNvPicPr preferRelativeResize="0"/>
          <p:nvPr/>
        </p:nvPicPr>
        <p:blipFill rotWithShape="1">
          <a:blip r:embed="rId3">
            <a:alphaModFix/>
          </a:blip>
          <a:srcRect b="0" l="0" r="11087" t="0"/>
          <a:stretch/>
        </p:blipFill>
        <p:spPr>
          <a:xfrm>
            <a:off x="1" y="0"/>
            <a:ext cx="9144000" cy="6856086"/>
          </a:xfrm>
          <a:prstGeom prst="rect">
            <a:avLst/>
          </a:prstGeom>
          <a:noFill/>
          <a:ln>
            <a:noFill/>
          </a:ln>
        </p:spPr>
      </p:pic>
      <p:sp>
        <p:nvSpPr>
          <p:cNvPr id="245" name="Google Shape;245;p28"/>
          <p:cNvSpPr txBox="1"/>
          <p:nvPr/>
        </p:nvSpPr>
        <p:spPr>
          <a:xfrm>
            <a:off x="228600" y="105139"/>
            <a:ext cx="1435008"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800">
                <a:solidFill>
                  <a:schemeClr val="lt1"/>
                </a:solidFill>
                <a:latin typeface="Calibri"/>
                <a:ea typeface="Calibri"/>
                <a:cs typeface="Calibri"/>
                <a:sym typeface="Calibri"/>
              </a:rPr>
              <a:t>2014</a:t>
            </a:r>
            <a:endParaRPr/>
          </a:p>
        </p:txBody>
      </p:sp>
      <p:sp>
        <p:nvSpPr>
          <p:cNvPr id="246" name="Google Shape;246;p28"/>
          <p:cNvSpPr txBox="1"/>
          <p:nvPr/>
        </p:nvSpPr>
        <p:spPr>
          <a:xfrm rot="1731609">
            <a:off x="432003" y="5096407"/>
            <a:ext cx="3347776"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800">
                <a:solidFill>
                  <a:schemeClr val="lt1"/>
                </a:solidFill>
                <a:latin typeface="Calibri"/>
                <a:ea typeface="Calibri"/>
                <a:cs typeface="Calibri"/>
                <a:sym typeface="Calibri"/>
              </a:rPr>
              <a:t>MT research</a:t>
            </a:r>
            <a:endParaRPr/>
          </a:p>
        </p:txBody>
      </p:sp>
      <p:sp>
        <p:nvSpPr>
          <p:cNvPr id="247" name="Google Shape;247;p28"/>
          <p:cNvSpPr txBox="1"/>
          <p:nvPr/>
        </p:nvSpPr>
        <p:spPr>
          <a:xfrm rot="1645077">
            <a:off x="3478333" y="670283"/>
            <a:ext cx="3017686" cy="230832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800">
                <a:solidFill>
                  <a:srgbClr val="FF0000"/>
                </a:solidFill>
                <a:latin typeface="Calibri"/>
                <a:ea typeface="Calibri"/>
                <a:cs typeface="Calibri"/>
                <a:sym typeface="Calibri"/>
              </a:rPr>
              <a:t>Neural</a:t>
            </a:r>
            <a:br>
              <a:rPr b="1" lang="en-US" sz="4800">
                <a:solidFill>
                  <a:srgbClr val="FF0000"/>
                </a:solidFill>
                <a:latin typeface="Calibri"/>
                <a:ea typeface="Calibri"/>
                <a:cs typeface="Calibri"/>
                <a:sym typeface="Calibri"/>
              </a:rPr>
            </a:br>
            <a:r>
              <a:rPr b="1" lang="en-US" sz="4800">
                <a:solidFill>
                  <a:srgbClr val="FF0000"/>
                </a:solidFill>
                <a:latin typeface="Calibri"/>
                <a:ea typeface="Calibri"/>
                <a:cs typeface="Calibri"/>
                <a:sym typeface="Calibri"/>
              </a:rPr>
              <a:t>Machine</a:t>
            </a:r>
            <a:endParaRPr/>
          </a:p>
          <a:p>
            <a:pPr indent="0" lvl="0" marL="0" marR="0" rtl="0" algn="ctr">
              <a:spcBef>
                <a:spcPts val="0"/>
              </a:spcBef>
              <a:spcAft>
                <a:spcPts val="0"/>
              </a:spcAft>
              <a:buNone/>
            </a:pPr>
            <a:r>
              <a:rPr b="1" lang="en-US" sz="4800">
                <a:solidFill>
                  <a:srgbClr val="FF0000"/>
                </a:solidFill>
                <a:latin typeface="Calibri"/>
                <a:ea typeface="Calibri"/>
                <a:cs typeface="Calibri"/>
                <a:sym typeface="Calibri"/>
              </a:rPr>
              <a:t>Translation</a:t>
            </a:r>
            <a:endParaRPr/>
          </a:p>
        </p:txBody>
      </p:sp>
      <p:sp>
        <p:nvSpPr>
          <p:cNvPr id="248" name="Google Shape;248;p28"/>
          <p:cNvSpPr txBox="1"/>
          <p:nvPr/>
        </p:nvSpPr>
        <p:spPr>
          <a:xfrm>
            <a:off x="6194870" y="6222428"/>
            <a:ext cx="2713756"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(dramatic reenactment)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29"/>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What is Neural Machine Translation?</a:t>
            </a:r>
            <a:endParaRPr/>
          </a:p>
        </p:txBody>
      </p:sp>
      <p:sp>
        <p:nvSpPr>
          <p:cNvPr id="254" name="Google Shape;254;p29"/>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accent3"/>
                </a:solidFill>
                <a:latin typeface="Calibri"/>
                <a:ea typeface="Calibri"/>
                <a:cs typeface="Calibri"/>
                <a:sym typeface="Calibri"/>
              </a:rPr>
              <a:t>Neural Machine Translation (NMT)</a:t>
            </a:r>
            <a:r>
              <a:rPr b="0" i="0" lang="en-US" sz="2400" u="none" cap="none" strike="noStrike">
                <a:solidFill>
                  <a:schemeClr val="dk1"/>
                </a:solidFill>
                <a:latin typeface="Calibri"/>
                <a:ea typeface="Calibri"/>
                <a:cs typeface="Calibri"/>
                <a:sym typeface="Calibri"/>
              </a:rPr>
              <a:t> is a way to do Machine Translation with a </a:t>
            </a:r>
            <a:r>
              <a:rPr b="0" i="1" lang="en-US" sz="2400" u="none" cap="none" strike="noStrike">
                <a:solidFill>
                  <a:schemeClr val="dk1"/>
                </a:solidFill>
                <a:latin typeface="Calibri"/>
                <a:ea typeface="Calibri"/>
                <a:cs typeface="Calibri"/>
                <a:sym typeface="Calibri"/>
              </a:rPr>
              <a:t>single neural network</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The neural network architecture is called </a:t>
            </a:r>
            <a:r>
              <a:rPr b="0" i="0" lang="en-US" sz="2400" u="none" cap="none" strike="noStrike">
                <a:solidFill>
                  <a:schemeClr val="accent3"/>
                </a:solidFill>
                <a:latin typeface="Calibri"/>
                <a:ea typeface="Calibri"/>
                <a:cs typeface="Calibri"/>
                <a:sym typeface="Calibri"/>
              </a:rPr>
              <a:t>sequence-to-sequence</a:t>
            </a:r>
            <a:r>
              <a:rPr b="0" i="0" lang="en-US" sz="2400" u="none" cap="none" strike="noStrike">
                <a:solidFill>
                  <a:schemeClr val="dk1"/>
                </a:solidFill>
                <a:latin typeface="Calibri"/>
                <a:ea typeface="Calibri"/>
                <a:cs typeface="Calibri"/>
                <a:sym typeface="Calibri"/>
              </a:rPr>
              <a:t> (aka </a:t>
            </a:r>
            <a:r>
              <a:rPr b="0" i="0" lang="en-US" sz="2400" u="none" cap="none" strike="noStrike">
                <a:solidFill>
                  <a:schemeClr val="accent3"/>
                </a:solidFill>
                <a:latin typeface="Calibri"/>
                <a:ea typeface="Calibri"/>
                <a:cs typeface="Calibri"/>
                <a:sym typeface="Calibri"/>
              </a:rPr>
              <a:t>seq2seq</a:t>
            </a:r>
            <a:r>
              <a:rPr b="0" i="0" lang="en-US" sz="2400" u="none" cap="none" strike="noStrike">
                <a:solidFill>
                  <a:schemeClr val="dk1"/>
                </a:solidFill>
                <a:latin typeface="Calibri"/>
                <a:ea typeface="Calibri"/>
                <a:cs typeface="Calibri"/>
                <a:sym typeface="Calibri"/>
              </a:rPr>
              <a:t>) and it involves </a:t>
            </a:r>
            <a:r>
              <a:rPr b="0" i="1" lang="en-US" sz="2400" u="none" cap="none" strike="noStrike">
                <a:solidFill>
                  <a:schemeClr val="accent3"/>
                </a:solidFill>
                <a:latin typeface="Calibri"/>
                <a:ea typeface="Calibri"/>
                <a:cs typeface="Calibri"/>
                <a:sym typeface="Calibri"/>
              </a:rPr>
              <a:t>two </a:t>
            </a:r>
            <a:r>
              <a:rPr b="0" i="0" lang="en-US" sz="2400" u="none" cap="none" strike="noStrike">
                <a:solidFill>
                  <a:schemeClr val="accent3"/>
                </a:solidFill>
                <a:latin typeface="Calibri"/>
                <a:ea typeface="Calibri"/>
                <a:cs typeface="Calibri"/>
                <a:sym typeface="Calibri"/>
              </a:rPr>
              <a:t>RNNs</a:t>
            </a:r>
            <a:r>
              <a:rPr b="0" i="0" lang="en-US" sz="2400" u="none" cap="none" strike="noStrike">
                <a:solidFill>
                  <a:schemeClr val="dk1"/>
                </a:solidFill>
                <a:latin typeface="Calibri"/>
                <a:ea typeface="Calibri"/>
                <a:cs typeface="Calibri"/>
                <a:sym typeface="Calibri"/>
              </a:rPr>
              <a:t>.</a:t>
            </a:r>
            <a:endParaRPr/>
          </a:p>
        </p:txBody>
      </p:sp>
      <p:sp>
        <p:nvSpPr>
          <p:cNvPr id="255" name="Google Shape;255;p2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grpSp>
        <p:nvGrpSpPr>
          <p:cNvPr id="261" name="Google Shape;261;p30"/>
          <p:cNvGrpSpPr/>
          <p:nvPr/>
        </p:nvGrpSpPr>
        <p:grpSpPr>
          <a:xfrm>
            <a:off x="1" y="2254743"/>
            <a:ext cx="3071500" cy="1808835"/>
            <a:chOff x="1" y="2254743"/>
            <a:chExt cx="3071500" cy="1808835"/>
          </a:xfrm>
        </p:grpSpPr>
        <p:grpSp>
          <p:nvGrpSpPr>
            <p:cNvPr id="262" name="Google Shape;262;p30"/>
            <p:cNvGrpSpPr/>
            <p:nvPr/>
          </p:nvGrpSpPr>
          <p:grpSpPr>
            <a:xfrm rot="5400000">
              <a:off x="735934" y="2931359"/>
              <a:ext cx="779512" cy="265728"/>
              <a:chOff x="6223414" y="4018641"/>
              <a:chExt cx="776477" cy="280329"/>
            </a:xfrm>
          </p:grpSpPr>
          <p:grpSp>
            <p:nvGrpSpPr>
              <p:cNvPr id="263" name="Google Shape;263;p30"/>
              <p:cNvGrpSpPr/>
              <p:nvPr/>
            </p:nvGrpSpPr>
            <p:grpSpPr>
              <a:xfrm rot="-5400000">
                <a:off x="6550278" y="3846238"/>
                <a:ext cx="112131" cy="616723"/>
                <a:chOff x="1883650" y="2468875"/>
                <a:chExt cx="153620" cy="844910"/>
              </a:xfrm>
            </p:grpSpPr>
            <p:sp>
              <p:nvSpPr>
                <p:cNvPr id="264" name="Google Shape;264;p30"/>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 name="Google Shape;265;p30"/>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 name="Google Shape;266;p3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 name="Google Shape;267;p30"/>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8" name="Google Shape;268;p3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69" name="Google Shape;269;p30"/>
            <p:cNvCxnSpPr>
              <a:endCxn id="268" idx="3"/>
            </p:cNvCxnSpPr>
            <p:nvPr/>
          </p:nvCxnSpPr>
          <p:spPr>
            <a:xfrm rot="10800000">
              <a:off x="1125690" y="345397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70" name="Google Shape;270;p30"/>
            <p:cNvCxnSpPr>
              <a:stCxn id="268" idx="0"/>
            </p:cNvCxnSpPr>
            <p:nvPr/>
          </p:nvCxnSpPr>
          <p:spPr>
            <a:xfrm>
              <a:off x="1258554" y="3064223"/>
              <a:ext cx="344700" cy="0"/>
            </a:xfrm>
            <a:prstGeom prst="straightConnector1">
              <a:avLst/>
            </a:prstGeom>
            <a:noFill/>
            <a:ln cap="flat" cmpd="sng" w="19050">
              <a:solidFill>
                <a:srgbClr val="7F7F7F"/>
              </a:solidFill>
              <a:prstDash val="solid"/>
              <a:round/>
              <a:headEnd len="sm" w="sm" type="none"/>
              <a:tailEnd len="med" w="med" type="stealth"/>
            </a:ln>
          </p:spPr>
        </p:cxnSp>
        <p:sp>
          <p:nvSpPr>
            <p:cNvPr id="271" name="Google Shape;271;p30"/>
            <p:cNvSpPr txBox="1"/>
            <p:nvPr/>
          </p:nvSpPr>
          <p:spPr>
            <a:xfrm rot="-5400000">
              <a:off x="-624812" y="2879557"/>
              <a:ext cx="161895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RNN</a:t>
              </a:r>
              <a:endParaRPr/>
            </a:p>
          </p:txBody>
        </p:sp>
        <p:sp>
          <p:nvSpPr>
            <p:cNvPr id="272" name="Google Shape;272;p30"/>
            <p:cNvSpPr/>
            <p:nvPr/>
          </p:nvSpPr>
          <p:spPr>
            <a:xfrm>
              <a:off x="362190" y="2674467"/>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grpSp>
          <p:nvGrpSpPr>
            <p:cNvPr id="273" name="Google Shape;273;p30"/>
            <p:cNvGrpSpPr/>
            <p:nvPr/>
          </p:nvGrpSpPr>
          <p:grpSpPr>
            <a:xfrm rot="5400000">
              <a:off x="1343546" y="2925460"/>
              <a:ext cx="779512" cy="265728"/>
              <a:chOff x="6223414" y="4018641"/>
              <a:chExt cx="776477" cy="280329"/>
            </a:xfrm>
          </p:grpSpPr>
          <p:grpSp>
            <p:nvGrpSpPr>
              <p:cNvPr id="274" name="Google Shape;274;p30"/>
              <p:cNvGrpSpPr/>
              <p:nvPr/>
            </p:nvGrpSpPr>
            <p:grpSpPr>
              <a:xfrm rot="-5400000">
                <a:off x="6550278" y="3846238"/>
                <a:ext cx="112131" cy="616723"/>
                <a:chOff x="1883650" y="2468875"/>
                <a:chExt cx="153620" cy="844910"/>
              </a:xfrm>
            </p:grpSpPr>
            <p:sp>
              <p:nvSpPr>
                <p:cNvPr id="275" name="Google Shape;275;p30"/>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6" name="Google Shape;276;p30"/>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7" name="Google Shape;277;p3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8" name="Google Shape;278;p30"/>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79" name="Google Shape;279;p3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80" name="Google Shape;280;p30"/>
            <p:cNvCxnSpPr>
              <a:endCxn id="279" idx="3"/>
            </p:cNvCxnSpPr>
            <p:nvPr/>
          </p:nvCxnSpPr>
          <p:spPr>
            <a:xfrm rot="10800000">
              <a:off x="1733302" y="344808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81" name="Google Shape;281;p30"/>
            <p:cNvCxnSpPr>
              <a:stCxn id="279" idx="0"/>
            </p:cNvCxnSpPr>
            <p:nvPr/>
          </p:nvCxnSpPr>
          <p:spPr>
            <a:xfrm>
              <a:off x="1866166" y="3058324"/>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82" name="Google Shape;282;p30"/>
            <p:cNvGrpSpPr/>
            <p:nvPr/>
          </p:nvGrpSpPr>
          <p:grpSpPr>
            <a:xfrm rot="5400000">
              <a:off x="1938460" y="2925460"/>
              <a:ext cx="779512" cy="265728"/>
              <a:chOff x="6223414" y="4018641"/>
              <a:chExt cx="776477" cy="280329"/>
            </a:xfrm>
          </p:grpSpPr>
          <p:grpSp>
            <p:nvGrpSpPr>
              <p:cNvPr id="283" name="Google Shape;283;p30"/>
              <p:cNvGrpSpPr/>
              <p:nvPr/>
            </p:nvGrpSpPr>
            <p:grpSpPr>
              <a:xfrm rot="-5400000">
                <a:off x="6550278" y="3846238"/>
                <a:ext cx="112131" cy="616723"/>
                <a:chOff x="1883650" y="2468875"/>
                <a:chExt cx="153620" cy="844910"/>
              </a:xfrm>
            </p:grpSpPr>
            <p:sp>
              <p:nvSpPr>
                <p:cNvPr id="284" name="Google Shape;284;p30"/>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5" name="Google Shape;285;p30"/>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6" name="Google Shape;286;p3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7" name="Google Shape;287;p30"/>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88" name="Google Shape;288;p3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89" name="Google Shape;289;p30"/>
            <p:cNvCxnSpPr>
              <a:endCxn id="288" idx="3"/>
            </p:cNvCxnSpPr>
            <p:nvPr/>
          </p:nvCxnSpPr>
          <p:spPr>
            <a:xfrm rot="10800000">
              <a:off x="2328216" y="344808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90" name="Google Shape;290;p30"/>
            <p:cNvCxnSpPr>
              <a:stCxn id="288" idx="0"/>
            </p:cNvCxnSpPr>
            <p:nvPr/>
          </p:nvCxnSpPr>
          <p:spPr>
            <a:xfrm>
              <a:off x="2461080" y="3058324"/>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91" name="Google Shape;291;p30"/>
            <p:cNvGrpSpPr/>
            <p:nvPr/>
          </p:nvGrpSpPr>
          <p:grpSpPr>
            <a:xfrm rot="5400000">
              <a:off x="2548881" y="2922590"/>
              <a:ext cx="779512" cy="265728"/>
              <a:chOff x="6223414" y="4018641"/>
              <a:chExt cx="776477" cy="280329"/>
            </a:xfrm>
          </p:grpSpPr>
          <p:grpSp>
            <p:nvGrpSpPr>
              <p:cNvPr id="292" name="Google Shape;292;p30"/>
              <p:cNvGrpSpPr/>
              <p:nvPr/>
            </p:nvGrpSpPr>
            <p:grpSpPr>
              <a:xfrm rot="-5400000">
                <a:off x="6550278" y="3846238"/>
                <a:ext cx="112131" cy="616723"/>
                <a:chOff x="1883650" y="2468875"/>
                <a:chExt cx="153620" cy="844910"/>
              </a:xfrm>
            </p:grpSpPr>
            <p:sp>
              <p:nvSpPr>
                <p:cNvPr id="293" name="Google Shape;293;p30"/>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4" name="Google Shape;294;p30"/>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5" name="Google Shape;295;p3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6" name="Google Shape;296;p30"/>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97" name="Google Shape;297;p3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98" name="Google Shape;298;p30"/>
            <p:cNvCxnSpPr>
              <a:endCxn id="297" idx="3"/>
            </p:cNvCxnSpPr>
            <p:nvPr/>
          </p:nvCxnSpPr>
          <p:spPr>
            <a:xfrm rot="10800000">
              <a:off x="2938637" y="3445210"/>
              <a:ext cx="0" cy="609600"/>
            </a:xfrm>
            <a:prstGeom prst="straightConnector1">
              <a:avLst/>
            </a:prstGeom>
            <a:noFill/>
            <a:ln cap="flat" cmpd="sng" w="19050">
              <a:solidFill>
                <a:srgbClr val="7F7F7F"/>
              </a:solidFill>
              <a:prstDash val="solid"/>
              <a:round/>
              <a:headEnd len="sm" w="sm" type="none"/>
              <a:tailEnd len="med" w="med" type="stealth"/>
            </a:ln>
          </p:spPr>
        </p:cxnSp>
      </p:grpSp>
      <p:sp>
        <p:nvSpPr>
          <p:cNvPr id="299" name="Google Shape;299;p30"/>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Neural Machine Translation (NMT)</a:t>
            </a:r>
            <a:endParaRPr/>
          </a:p>
        </p:txBody>
      </p:sp>
      <p:sp>
        <p:nvSpPr>
          <p:cNvPr id="300" name="Google Shape;300;p3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301" name="Google Shape;301;p30"/>
          <p:cNvSpPr txBox="1"/>
          <p:nvPr/>
        </p:nvSpPr>
        <p:spPr>
          <a:xfrm>
            <a:off x="3786334" y="4065409"/>
            <a:ext cx="911025"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grpSp>
        <p:nvGrpSpPr>
          <p:cNvPr id="302" name="Google Shape;302;p30"/>
          <p:cNvGrpSpPr/>
          <p:nvPr/>
        </p:nvGrpSpPr>
        <p:grpSpPr>
          <a:xfrm>
            <a:off x="913828" y="4074425"/>
            <a:ext cx="2594063" cy="1002411"/>
            <a:chOff x="913828" y="4074425"/>
            <a:chExt cx="2594063" cy="1002411"/>
          </a:xfrm>
        </p:grpSpPr>
        <p:sp>
          <p:nvSpPr>
            <p:cNvPr id="303" name="Google Shape;303;p30"/>
            <p:cNvSpPr txBox="1"/>
            <p:nvPr/>
          </p:nvSpPr>
          <p:spPr>
            <a:xfrm>
              <a:off x="913828" y="4707504"/>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304" name="Google Shape;304;p30"/>
            <p:cNvSpPr/>
            <p:nvPr/>
          </p:nvSpPr>
          <p:spPr>
            <a:xfrm rot="-5400000">
              <a:off x="2063405" y="3384881"/>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305" name="Google Shape;305;p30"/>
            <p:cNvSpPr txBox="1"/>
            <p:nvPr/>
          </p:nvSpPr>
          <p:spPr>
            <a:xfrm>
              <a:off x="927203" y="4074425"/>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grpSp>
        <p:nvGrpSpPr>
          <p:cNvPr id="306" name="Google Shape;306;p30"/>
          <p:cNvGrpSpPr/>
          <p:nvPr/>
        </p:nvGrpSpPr>
        <p:grpSpPr>
          <a:xfrm>
            <a:off x="3071501" y="2665698"/>
            <a:ext cx="1305183" cy="1389112"/>
            <a:chOff x="3071501" y="2665698"/>
            <a:chExt cx="1305183" cy="1389112"/>
          </a:xfrm>
        </p:grpSpPr>
        <p:cxnSp>
          <p:nvCxnSpPr>
            <p:cNvPr id="307" name="Google Shape;307;p30"/>
            <p:cNvCxnSpPr>
              <a:stCxn id="297" idx="0"/>
              <a:endCxn id="308" idx="2"/>
            </p:cNvCxnSpPr>
            <p:nvPr/>
          </p:nvCxnSpPr>
          <p:spPr>
            <a:xfrm>
              <a:off x="3071501" y="3055454"/>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309" name="Google Shape;309;p30"/>
            <p:cNvGrpSpPr/>
            <p:nvPr/>
          </p:nvGrpSpPr>
          <p:grpSpPr>
            <a:xfrm>
              <a:off x="4110956" y="2665698"/>
              <a:ext cx="265728" cy="1389112"/>
              <a:chOff x="4110956" y="2665698"/>
              <a:chExt cx="265728" cy="1389112"/>
            </a:xfrm>
          </p:grpSpPr>
          <p:grpSp>
            <p:nvGrpSpPr>
              <p:cNvPr id="310" name="Google Shape;310;p30"/>
              <p:cNvGrpSpPr/>
              <p:nvPr/>
            </p:nvGrpSpPr>
            <p:grpSpPr>
              <a:xfrm rot="5400000">
                <a:off x="3854064" y="2922590"/>
                <a:ext cx="779512" cy="265728"/>
                <a:chOff x="6223414" y="4018641"/>
                <a:chExt cx="776477" cy="280329"/>
              </a:xfrm>
            </p:grpSpPr>
            <p:grpSp>
              <p:nvGrpSpPr>
                <p:cNvPr id="311" name="Google Shape;311;p30"/>
                <p:cNvGrpSpPr/>
                <p:nvPr/>
              </p:nvGrpSpPr>
              <p:grpSpPr>
                <a:xfrm rot="-5400000">
                  <a:off x="6550278" y="3846238"/>
                  <a:ext cx="112131" cy="616723"/>
                  <a:chOff x="1883650" y="2468875"/>
                  <a:chExt cx="153620" cy="844910"/>
                </a:xfrm>
              </p:grpSpPr>
              <p:sp>
                <p:nvSpPr>
                  <p:cNvPr id="312" name="Google Shape;312;p3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3" name="Google Shape;313;p3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4" name="Google Shape;314;p30"/>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5" name="Google Shape;315;p30"/>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08" name="Google Shape;308;p3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316" name="Google Shape;316;p30"/>
              <p:cNvCxnSpPr>
                <a:endCxn id="308" idx="3"/>
              </p:cNvCxnSpPr>
              <p:nvPr/>
            </p:nvCxnSpPr>
            <p:spPr>
              <a:xfrm rot="10800000">
                <a:off x="4243820" y="3445210"/>
                <a:ext cx="0" cy="609600"/>
              </a:xfrm>
              <a:prstGeom prst="straightConnector1">
                <a:avLst/>
              </a:prstGeom>
              <a:noFill/>
              <a:ln cap="flat" cmpd="sng" w="19050">
                <a:solidFill>
                  <a:srgbClr val="7F7F7F"/>
                </a:solidFill>
                <a:prstDash val="solid"/>
                <a:round/>
                <a:headEnd len="sm" w="sm" type="none"/>
                <a:tailEnd len="med" w="med" type="stealth"/>
              </a:ln>
            </p:spPr>
          </p:cxnSp>
        </p:grpSp>
      </p:grpSp>
      <p:grpSp>
        <p:nvGrpSpPr>
          <p:cNvPr id="317" name="Google Shape;317;p30"/>
          <p:cNvGrpSpPr/>
          <p:nvPr/>
        </p:nvGrpSpPr>
        <p:grpSpPr>
          <a:xfrm>
            <a:off x="4376684" y="2674467"/>
            <a:ext cx="610421" cy="1389112"/>
            <a:chOff x="4376684" y="2674467"/>
            <a:chExt cx="610421" cy="1389112"/>
          </a:xfrm>
        </p:grpSpPr>
        <p:cxnSp>
          <p:nvCxnSpPr>
            <p:cNvPr id="318" name="Google Shape;318;p30"/>
            <p:cNvCxnSpPr>
              <a:stCxn id="308" idx="0"/>
            </p:cNvCxnSpPr>
            <p:nvPr/>
          </p:nvCxnSpPr>
          <p:spPr>
            <a:xfrm>
              <a:off x="4376684" y="3055454"/>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319" name="Google Shape;319;p30"/>
            <p:cNvGrpSpPr/>
            <p:nvPr/>
          </p:nvGrpSpPr>
          <p:grpSpPr>
            <a:xfrm rot="5400000">
              <a:off x="4464485" y="2931359"/>
              <a:ext cx="779512" cy="265728"/>
              <a:chOff x="6223414" y="4018641"/>
              <a:chExt cx="776477" cy="280329"/>
            </a:xfrm>
          </p:grpSpPr>
          <p:grpSp>
            <p:nvGrpSpPr>
              <p:cNvPr id="320" name="Google Shape;320;p30"/>
              <p:cNvGrpSpPr/>
              <p:nvPr/>
            </p:nvGrpSpPr>
            <p:grpSpPr>
              <a:xfrm rot="-5400000">
                <a:off x="6550278" y="3846238"/>
                <a:ext cx="112131" cy="616723"/>
                <a:chOff x="1883650" y="2468875"/>
                <a:chExt cx="153620" cy="844910"/>
              </a:xfrm>
            </p:grpSpPr>
            <p:sp>
              <p:nvSpPr>
                <p:cNvPr id="321" name="Google Shape;321;p3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2" name="Google Shape;322;p3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3" name="Google Shape;323;p30"/>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 name="Google Shape;324;p30"/>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25" name="Google Shape;325;p3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326" name="Google Shape;326;p30"/>
            <p:cNvCxnSpPr>
              <a:endCxn id="325" idx="3"/>
            </p:cNvCxnSpPr>
            <p:nvPr/>
          </p:nvCxnSpPr>
          <p:spPr>
            <a:xfrm rot="10800000">
              <a:off x="4854241" y="3453979"/>
              <a:ext cx="0" cy="609600"/>
            </a:xfrm>
            <a:prstGeom prst="straightConnector1">
              <a:avLst/>
            </a:prstGeom>
            <a:noFill/>
            <a:ln cap="flat" cmpd="sng" w="19050">
              <a:solidFill>
                <a:srgbClr val="7F7F7F"/>
              </a:solidFill>
              <a:prstDash val="solid"/>
              <a:round/>
              <a:headEnd len="sm" w="sm" type="none"/>
              <a:tailEnd len="med" w="med" type="stealth"/>
            </a:ln>
          </p:spPr>
        </p:cxnSp>
      </p:grpSp>
      <p:grpSp>
        <p:nvGrpSpPr>
          <p:cNvPr id="327" name="Google Shape;327;p30"/>
          <p:cNvGrpSpPr/>
          <p:nvPr/>
        </p:nvGrpSpPr>
        <p:grpSpPr>
          <a:xfrm>
            <a:off x="4987105" y="2665698"/>
            <a:ext cx="615670" cy="1389112"/>
            <a:chOff x="4987105" y="2665698"/>
            <a:chExt cx="615670" cy="1389112"/>
          </a:xfrm>
        </p:grpSpPr>
        <p:cxnSp>
          <p:nvCxnSpPr>
            <p:cNvPr id="328" name="Google Shape;328;p30"/>
            <p:cNvCxnSpPr>
              <a:stCxn id="325" idx="0"/>
            </p:cNvCxnSpPr>
            <p:nvPr/>
          </p:nvCxnSpPr>
          <p:spPr>
            <a:xfrm>
              <a:off x="4987105" y="306422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329" name="Google Shape;329;p30"/>
            <p:cNvGrpSpPr/>
            <p:nvPr/>
          </p:nvGrpSpPr>
          <p:grpSpPr>
            <a:xfrm rot="5400000">
              <a:off x="5080155" y="2922590"/>
              <a:ext cx="779512" cy="265728"/>
              <a:chOff x="6223414" y="4018641"/>
              <a:chExt cx="776477" cy="280329"/>
            </a:xfrm>
          </p:grpSpPr>
          <p:grpSp>
            <p:nvGrpSpPr>
              <p:cNvPr id="330" name="Google Shape;330;p30"/>
              <p:cNvGrpSpPr/>
              <p:nvPr/>
            </p:nvGrpSpPr>
            <p:grpSpPr>
              <a:xfrm rot="-5400000">
                <a:off x="6550278" y="3846238"/>
                <a:ext cx="112131" cy="616723"/>
                <a:chOff x="1883650" y="2468875"/>
                <a:chExt cx="153620" cy="844910"/>
              </a:xfrm>
            </p:grpSpPr>
            <p:sp>
              <p:nvSpPr>
                <p:cNvPr id="331" name="Google Shape;331;p3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2" name="Google Shape;332;p3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3" name="Google Shape;333;p30"/>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4" name="Google Shape;334;p30"/>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35" name="Google Shape;335;p3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336" name="Google Shape;336;p30"/>
            <p:cNvCxnSpPr>
              <a:endCxn id="335" idx="3"/>
            </p:cNvCxnSpPr>
            <p:nvPr/>
          </p:nvCxnSpPr>
          <p:spPr>
            <a:xfrm rot="10800000">
              <a:off x="5469911" y="3445210"/>
              <a:ext cx="0" cy="609600"/>
            </a:xfrm>
            <a:prstGeom prst="straightConnector1">
              <a:avLst/>
            </a:prstGeom>
            <a:noFill/>
            <a:ln cap="flat" cmpd="sng" w="19050">
              <a:solidFill>
                <a:srgbClr val="7F7F7F"/>
              </a:solidFill>
              <a:prstDash val="solid"/>
              <a:round/>
              <a:headEnd len="sm" w="sm" type="none"/>
              <a:tailEnd len="med" w="med" type="stealth"/>
            </a:ln>
          </p:spPr>
        </p:cxnSp>
      </p:grpSp>
      <p:sp>
        <p:nvSpPr>
          <p:cNvPr id="337" name="Google Shape;337;p30"/>
          <p:cNvSpPr txBox="1"/>
          <p:nvPr/>
        </p:nvSpPr>
        <p:spPr>
          <a:xfrm>
            <a:off x="304800" y="780331"/>
            <a:ext cx="3969071" cy="36368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lang="en-US" sz="1850">
                <a:solidFill>
                  <a:srgbClr val="3A85FE"/>
                </a:solidFill>
                <a:latin typeface="Calibri"/>
                <a:ea typeface="Calibri"/>
                <a:cs typeface="Calibri"/>
                <a:sym typeface="Calibri"/>
              </a:rPr>
              <a:t>The sequence-to-sequence model</a:t>
            </a:r>
            <a:endParaRPr/>
          </a:p>
        </p:txBody>
      </p:sp>
      <p:grpSp>
        <p:nvGrpSpPr>
          <p:cNvPr id="338" name="Google Shape;338;p30"/>
          <p:cNvGrpSpPr/>
          <p:nvPr/>
        </p:nvGrpSpPr>
        <p:grpSpPr>
          <a:xfrm>
            <a:off x="4084462" y="927287"/>
            <a:ext cx="4097946" cy="659486"/>
            <a:chOff x="4084462" y="927287"/>
            <a:chExt cx="4097946" cy="659486"/>
          </a:xfrm>
        </p:grpSpPr>
        <p:sp>
          <p:nvSpPr>
            <p:cNvPr id="339" name="Google Shape;339;p30"/>
            <p:cNvSpPr txBox="1"/>
            <p:nvPr/>
          </p:nvSpPr>
          <p:spPr>
            <a:xfrm>
              <a:off x="4530328" y="927287"/>
              <a:ext cx="3206211"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Target sentence (output)</a:t>
              </a:r>
              <a:endParaRPr/>
            </a:p>
          </p:txBody>
        </p:sp>
        <p:sp>
          <p:nvSpPr>
            <p:cNvPr id="340" name="Google Shape;340;p30"/>
            <p:cNvSpPr/>
            <p:nvPr/>
          </p:nvSpPr>
          <p:spPr>
            <a:xfrm rot="5400000">
              <a:off x="5997920" y="-597715"/>
              <a:ext cx="271031" cy="4097946"/>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grpSp>
      <p:grpSp>
        <p:nvGrpSpPr>
          <p:cNvPr id="341" name="Google Shape;341;p30"/>
          <p:cNvGrpSpPr/>
          <p:nvPr/>
        </p:nvGrpSpPr>
        <p:grpSpPr>
          <a:xfrm>
            <a:off x="8612411" y="2300481"/>
            <a:ext cx="571083" cy="1573107"/>
            <a:chOff x="8612411" y="2300481"/>
            <a:chExt cx="571083" cy="1573107"/>
          </a:xfrm>
        </p:grpSpPr>
        <p:sp>
          <p:nvSpPr>
            <p:cNvPr id="342" name="Google Shape;342;p30"/>
            <p:cNvSpPr txBox="1"/>
            <p:nvPr/>
          </p:nvSpPr>
          <p:spPr>
            <a:xfrm rot="5400000">
              <a:off x="8212275" y="2902369"/>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343" name="Google Shape;343;p30"/>
            <p:cNvSpPr/>
            <p:nvPr/>
          </p:nvSpPr>
          <p:spPr>
            <a:xfrm rot="10800000">
              <a:off x="8612411" y="2697279"/>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grpSp>
      <p:sp>
        <p:nvSpPr>
          <p:cNvPr id="344" name="Google Shape;344;p30"/>
          <p:cNvSpPr txBox="1"/>
          <p:nvPr/>
        </p:nvSpPr>
        <p:spPr>
          <a:xfrm>
            <a:off x="874994" y="5419936"/>
            <a:ext cx="2435000" cy="923330"/>
          </a:xfrm>
          <a:prstGeom prst="rect">
            <a:avLst/>
          </a:prstGeom>
          <a:noFill/>
          <a:ln cap="flat" cmpd="sng" w="19050">
            <a:solidFill>
              <a:srgbClr val="C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RNN </a:t>
            </a:r>
            <a:r>
              <a:rPr lang="en-US" sz="1800">
                <a:solidFill>
                  <a:schemeClr val="dk1"/>
                </a:solidFill>
                <a:latin typeface="Calibri"/>
                <a:ea typeface="Calibri"/>
                <a:cs typeface="Calibri"/>
                <a:sym typeface="Calibri"/>
              </a:rPr>
              <a:t>produces an </a:t>
            </a:r>
            <a:r>
              <a:rPr lang="en-US" sz="1800">
                <a:solidFill>
                  <a:schemeClr val="accent6"/>
                </a:solidFill>
                <a:latin typeface="Calibri"/>
                <a:ea typeface="Calibri"/>
                <a:cs typeface="Calibri"/>
                <a:sym typeface="Calibri"/>
              </a:rPr>
              <a:t>encoding</a:t>
            </a:r>
            <a:r>
              <a:rPr lang="en-US" sz="1800">
                <a:solidFill>
                  <a:schemeClr val="dk1"/>
                </a:solidFill>
                <a:latin typeface="Calibri"/>
                <a:ea typeface="Calibri"/>
                <a:cs typeface="Calibri"/>
                <a:sym typeface="Calibri"/>
              </a:rPr>
              <a:t> of the source sentence.</a:t>
            </a:r>
            <a:endParaRPr/>
          </a:p>
        </p:txBody>
      </p:sp>
      <p:grpSp>
        <p:nvGrpSpPr>
          <p:cNvPr id="345" name="Google Shape;345;p30"/>
          <p:cNvGrpSpPr/>
          <p:nvPr/>
        </p:nvGrpSpPr>
        <p:grpSpPr>
          <a:xfrm>
            <a:off x="530463" y="1210680"/>
            <a:ext cx="3356090" cy="2362506"/>
            <a:chOff x="530463" y="1210680"/>
            <a:chExt cx="3356090" cy="2362506"/>
          </a:xfrm>
        </p:grpSpPr>
        <p:cxnSp>
          <p:nvCxnSpPr>
            <p:cNvPr id="346" name="Google Shape;346;p30"/>
            <p:cNvCxnSpPr>
              <a:stCxn id="347" idx="2"/>
            </p:cNvCxnSpPr>
            <p:nvPr/>
          </p:nvCxnSpPr>
          <p:spPr>
            <a:xfrm>
              <a:off x="2208508" y="2134010"/>
              <a:ext cx="373800" cy="341100"/>
            </a:xfrm>
            <a:prstGeom prst="straightConnector1">
              <a:avLst/>
            </a:prstGeom>
            <a:gradFill>
              <a:gsLst>
                <a:gs pos="0">
                  <a:srgbClr val="A50021"/>
                </a:gs>
                <a:gs pos="100000">
                  <a:schemeClr val="dk1"/>
                </a:gs>
              </a:gsLst>
              <a:lin ang="0" scaled="0"/>
            </a:gradFill>
            <a:ln cap="flat" cmpd="sng" w="38100">
              <a:solidFill>
                <a:schemeClr val="accent6"/>
              </a:solidFill>
              <a:prstDash val="solid"/>
              <a:miter lim="800000"/>
              <a:headEnd len="sm" w="sm" type="none"/>
              <a:tailEnd len="med" w="med" type="triangle"/>
            </a:ln>
          </p:spPr>
        </p:cxnSp>
        <p:grpSp>
          <p:nvGrpSpPr>
            <p:cNvPr id="348" name="Google Shape;348;p30"/>
            <p:cNvGrpSpPr/>
            <p:nvPr/>
          </p:nvGrpSpPr>
          <p:grpSpPr>
            <a:xfrm>
              <a:off x="530463" y="1210680"/>
              <a:ext cx="3356090" cy="2362506"/>
              <a:chOff x="530463" y="1210680"/>
              <a:chExt cx="3356090" cy="2362506"/>
            </a:xfrm>
          </p:grpSpPr>
          <p:sp>
            <p:nvSpPr>
              <p:cNvPr id="349" name="Google Shape;349;p30"/>
              <p:cNvSpPr/>
              <p:nvPr/>
            </p:nvSpPr>
            <p:spPr>
              <a:xfrm>
                <a:off x="2623982" y="2495734"/>
                <a:ext cx="645623" cy="1077452"/>
              </a:xfrm>
              <a:prstGeom prst="rect">
                <a:avLst/>
              </a:prstGeom>
              <a:no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347" name="Google Shape;347;p30"/>
              <p:cNvSpPr txBox="1"/>
              <p:nvPr/>
            </p:nvSpPr>
            <p:spPr>
              <a:xfrm>
                <a:off x="530463" y="1210680"/>
                <a:ext cx="3356090" cy="9233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6"/>
                    </a:solidFill>
                    <a:latin typeface="Calibri"/>
                    <a:ea typeface="Calibri"/>
                    <a:cs typeface="Calibri"/>
                    <a:sym typeface="Calibri"/>
                  </a:rPr>
                  <a:t>Encoding of the source sentence.</a:t>
                </a:r>
                <a:br>
                  <a:rPr lang="en-US" sz="1800">
                    <a:solidFill>
                      <a:schemeClr val="accent6"/>
                    </a:solidFill>
                    <a:latin typeface="Calibri"/>
                    <a:ea typeface="Calibri"/>
                    <a:cs typeface="Calibri"/>
                    <a:sym typeface="Calibri"/>
                  </a:rPr>
                </a:br>
                <a:r>
                  <a:rPr lang="en-US" sz="1800">
                    <a:solidFill>
                      <a:schemeClr val="accent6"/>
                    </a:solidFill>
                    <a:latin typeface="Calibri"/>
                    <a:ea typeface="Calibri"/>
                    <a:cs typeface="Calibri"/>
                    <a:sym typeface="Calibri"/>
                  </a:rPr>
                  <a:t>Provides initial hidden state </a:t>
                </a:r>
                <a:br>
                  <a:rPr lang="en-US" sz="1800">
                    <a:solidFill>
                      <a:schemeClr val="accent6"/>
                    </a:solidFill>
                    <a:latin typeface="Calibri"/>
                    <a:ea typeface="Calibri"/>
                    <a:cs typeface="Calibri"/>
                    <a:sym typeface="Calibri"/>
                  </a:rPr>
                </a:br>
                <a:r>
                  <a:rPr lang="en-US" sz="1800">
                    <a:solidFill>
                      <a:schemeClr val="accent6"/>
                    </a:solidFill>
                    <a:latin typeface="Calibri"/>
                    <a:ea typeface="Calibri"/>
                    <a:cs typeface="Calibri"/>
                    <a:sym typeface="Calibri"/>
                  </a:rPr>
                  <a:t>for </a:t>
                </a:r>
                <a:r>
                  <a:rPr lang="en-US" sz="1800">
                    <a:solidFill>
                      <a:srgbClr val="00B050"/>
                    </a:solidFill>
                    <a:latin typeface="Calibri"/>
                    <a:ea typeface="Calibri"/>
                    <a:cs typeface="Calibri"/>
                    <a:sym typeface="Calibri"/>
                  </a:rPr>
                  <a:t>Decoder RNN</a:t>
                </a:r>
                <a:r>
                  <a:rPr lang="en-US" sz="1800">
                    <a:solidFill>
                      <a:schemeClr val="accent6"/>
                    </a:solidFill>
                    <a:latin typeface="Calibri"/>
                    <a:ea typeface="Calibri"/>
                    <a:cs typeface="Calibri"/>
                    <a:sym typeface="Calibri"/>
                  </a:rPr>
                  <a:t>.</a:t>
                </a:r>
                <a:endParaRPr/>
              </a:p>
            </p:txBody>
          </p:sp>
        </p:grpSp>
      </p:grpSp>
      <p:sp>
        <p:nvSpPr>
          <p:cNvPr id="350" name="Google Shape;350;p30"/>
          <p:cNvSpPr/>
          <p:nvPr/>
        </p:nvSpPr>
        <p:spPr>
          <a:xfrm>
            <a:off x="4082139" y="4688319"/>
            <a:ext cx="4873642" cy="646331"/>
          </a:xfrm>
          <a:prstGeom prst="rect">
            <a:avLst/>
          </a:prstGeom>
          <a:noFill/>
          <a:ln cap="flat" cmpd="sng" w="1905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 </a:t>
            </a:r>
            <a:r>
              <a:rPr lang="en-US" sz="1800">
                <a:solidFill>
                  <a:srgbClr val="00B050"/>
                </a:solidFill>
                <a:latin typeface="Calibri"/>
                <a:ea typeface="Calibri"/>
                <a:cs typeface="Calibri"/>
                <a:sym typeface="Calibri"/>
              </a:rPr>
              <a:t>Decoder RNN </a:t>
            </a:r>
            <a:r>
              <a:rPr lang="en-US" sz="1800">
                <a:solidFill>
                  <a:schemeClr val="dk1"/>
                </a:solidFill>
                <a:latin typeface="Calibri"/>
                <a:ea typeface="Calibri"/>
                <a:cs typeface="Calibri"/>
                <a:sym typeface="Calibri"/>
              </a:rPr>
              <a:t>is a Language Model that generates target sentence conditioned on </a:t>
            </a:r>
            <a:r>
              <a:rPr lang="en-US" sz="1800">
                <a:solidFill>
                  <a:schemeClr val="accent6"/>
                </a:solidFill>
                <a:latin typeface="Calibri"/>
                <a:ea typeface="Calibri"/>
                <a:cs typeface="Calibri"/>
                <a:sym typeface="Calibri"/>
              </a:rPr>
              <a:t>encoding</a:t>
            </a:r>
            <a:r>
              <a:rPr lang="en-US" sz="1800">
                <a:solidFill>
                  <a:schemeClr val="dk1"/>
                </a:solidFill>
                <a:latin typeface="Calibri"/>
                <a:ea typeface="Calibri"/>
                <a:cs typeface="Calibri"/>
                <a:sym typeface="Calibri"/>
              </a:rPr>
              <a:t>.</a:t>
            </a:r>
            <a:endParaRPr sz="1800">
              <a:solidFill>
                <a:srgbClr val="FF8AD8"/>
              </a:solidFill>
              <a:latin typeface="Calibri"/>
              <a:ea typeface="Calibri"/>
              <a:cs typeface="Calibri"/>
              <a:sym typeface="Calibri"/>
            </a:endParaRPr>
          </a:p>
        </p:txBody>
      </p:sp>
      <p:grpSp>
        <p:nvGrpSpPr>
          <p:cNvPr id="351" name="Google Shape;351;p30"/>
          <p:cNvGrpSpPr/>
          <p:nvPr/>
        </p:nvGrpSpPr>
        <p:grpSpPr>
          <a:xfrm>
            <a:off x="3959520" y="1637761"/>
            <a:ext cx="519159" cy="1125910"/>
            <a:chOff x="3959520" y="1637761"/>
            <a:chExt cx="519159" cy="1125910"/>
          </a:xfrm>
        </p:grpSpPr>
        <p:cxnSp>
          <p:nvCxnSpPr>
            <p:cNvPr id="352" name="Google Shape;352;p30"/>
            <p:cNvCxnSpPr>
              <a:stCxn id="308" idx="1"/>
            </p:cNvCxnSpPr>
            <p:nvPr/>
          </p:nvCxnSpPr>
          <p:spPr>
            <a:xfrm rot="10800000">
              <a:off x="4243820" y="2001798"/>
              <a:ext cx="0" cy="663900"/>
            </a:xfrm>
            <a:prstGeom prst="straightConnector1">
              <a:avLst/>
            </a:prstGeom>
            <a:noFill/>
            <a:ln cap="flat" cmpd="sng" w="19050">
              <a:solidFill>
                <a:srgbClr val="7F7F7F"/>
              </a:solidFill>
              <a:prstDash val="solid"/>
              <a:round/>
              <a:headEnd len="sm" w="sm" type="none"/>
              <a:tailEnd len="med" w="med" type="stealth"/>
            </a:ln>
          </p:spPr>
        </p:cxnSp>
        <p:sp>
          <p:nvSpPr>
            <p:cNvPr id="353" name="Google Shape;353;p30"/>
            <p:cNvSpPr txBox="1"/>
            <p:nvPr/>
          </p:nvSpPr>
          <p:spPr>
            <a:xfrm>
              <a:off x="4014642" y="1637761"/>
              <a:ext cx="464037"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sp>
          <p:nvSpPr>
            <p:cNvPr id="354" name="Google Shape;354;p30"/>
            <p:cNvSpPr txBox="1"/>
            <p:nvPr/>
          </p:nvSpPr>
          <p:spPr>
            <a:xfrm rot="-5400000">
              <a:off x="3722181" y="2218555"/>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grpSp>
      <p:grpSp>
        <p:nvGrpSpPr>
          <p:cNvPr id="355" name="Google Shape;355;p30"/>
          <p:cNvGrpSpPr/>
          <p:nvPr/>
        </p:nvGrpSpPr>
        <p:grpSpPr>
          <a:xfrm>
            <a:off x="4334641" y="2019072"/>
            <a:ext cx="973138" cy="2367723"/>
            <a:chOff x="4334641" y="2019072"/>
            <a:chExt cx="973138" cy="2367723"/>
          </a:xfrm>
        </p:grpSpPr>
        <p:cxnSp>
          <p:nvCxnSpPr>
            <p:cNvPr id="356" name="Google Shape;356;p30"/>
            <p:cNvCxnSpPr/>
            <p:nvPr/>
          </p:nvCxnSpPr>
          <p:spPr>
            <a:xfrm>
              <a:off x="4334641" y="2019072"/>
              <a:ext cx="452320" cy="2055353"/>
            </a:xfrm>
            <a:prstGeom prst="straightConnector1">
              <a:avLst/>
            </a:prstGeom>
            <a:noFill/>
            <a:ln cap="flat" cmpd="sng" w="28575">
              <a:solidFill>
                <a:srgbClr val="FF8AD8"/>
              </a:solidFill>
              <a:prstDash val="dot"/>
              <a:round/>
              <a:headEnd len="sm" w="sm" type="none"/>
              <a:tailEnd len="med" w="med" type="stealth"/>
            </a:ln>
          </p:spPr>
        </p:cxnSp>
        <p:sp>
          <p:nvSpPr>
            <p:cNvPr id="357" name="Google Shape;357;p30"/>
            <p:cNvSpPr txBox="1"/>
            <p:nvPr/>
          </p:nvSpPr>
          <p:spPr>
            <a:xfrm>
              <a:off x="4396754" y="4048241"/>
              <a:ext cx="911025"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grpSp>
      <p:grpSp>
        <p:nvGrpSpPr>
          <p:cNvPr id="358" name="Google Shape;358;p30"/>
          <p:cNvGrpSpPr/>
          <p:nvPr/>
        </p:nvGrpSpPr>
        <p:grpSpPr>
          <a:xfrm>
            <a:off x="4558214" y="1634517"/>
            <a:ext cx="588193" cy="1129154"/>
            <a:chOff x="4558214" y="1634517"/>
            <a:chExt cx="588193" cy="1129154"/>
          </a:xfrm>
        </p:grpSpPr>
        <p:cxnSp>
          <p:nvCxnSpPr>
            <p:cNvPr id="359" name="Google Shape;359;p30"/>
            <p:cNvCxnSpPr>
              <a:stCxn id="325" idx="1"/>
            </p:cNvCxnSpPr>
            <p:nvPr/>
          </p:nvCxnSpPr>
          <p:spPr>
            <a:xfrm rot="10800000">
              <a:off x="4854241" y="2010567"/>
              <a:ext cx="0" cy="663900"/>
            </a:xfrm>
            <a:prstGeom prst="straightConnector1">
              <a:avLst/>
            </a:prstGeom>
            <a:noFill/>
            <a:ln cap="flat" cmpd="sng" w="19050">
              <a:solidFill>
                <a:srgbClr val="7F7F7F"/>
              </a:solidFill>
              <a:prstDash val="solid"/>
              <a:round/>
              <a:headEnd len="sm" w="sm" type="none"/>
              <a:tailEnd len="med" w="med" type="stealth"/>
            </a:ln>
          </p:spPr>
        </p:cxnSp>
        <p:sp>
          <p:nvSpPr>
            <p:cNvPr id="360" name="Google Shape;360;p30"/>
            <p:cNvSpPr txBox="1"/>
            <p:nvPr/>
          </p:nvSpPr>
          <p:spPr>
            <a:xfrm rot="-5400000">
              <a:off x="4320875" y="2218555"/>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361" name="Google Shape;361;p30"/>
            <p:cNvSpPr txBox="1"/>
            <p:nvPr/>
          </p:nvSpPr>
          <p:spPr>
            <a:xfrm>
              <a:off x="4571740" y="1634517"/>
              <a:ext cx="574668"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grpSp>
        <p:nvGrpSpPr>
          <p:cNvPr id="362" name="Google Shape;362;p30"/>
          <p:cNvGrpSpPr/>
          <p:nvPr/>
        </p:nvGrpSpPr>
        <p:grpSpPr>
          <a:xfrm>
            <a:off x="4957268" y="2010685"/>
            <a:ext cx="965696" cy="2378807"/>
            <a:chOff x="4957268" y="2010685"/>
            <a:chExt cx="965696" cy="2378807"/>
          </a:xfrm>
        </p:grpSpPr>
        <p:cxnSp>
          <p:nvCxnSpPr>
            <p:cNvPr id="363" name="Google Shape;363;p30"/>
            <p:cNvCxnSpPr/>
            <p:nvPr/>
          </p:nvCxnSpPr>
          <p:spPr>
            <a:xfrm>
              <a:off x="4957268" y="2010685"/>
              <a:ext cx="452320" cy="2055353"/>
            </a:xfrm>
            <a:prstGeom prst="straightConnector1">
              <a:avLst/>
            </a:prstGeom>
            <a:noFill/>
            <a:ln cap="flat" cmpd="sng" w="28575">
              <a:solidFill>
                <a:srgbClr val="FF8AD8"/>
              </a:solidFill>
              <a:prstDash val="dot"/>
              <a:round/>
              <a:headEnd len="sm" w="sm" type="none"/>
              <a:tailEnd len="med" w="med" type="stealth"/>
            </a:ln>
          </p:spPr>
        </p:cxnSp>
        <p:sp>
          <p:nvSpPr>
            <p:cNvPr id="364" name="Google Shape;364;p30"/>
            <p:cNvSpPr txBox="1"/>
            <p:nvPr/>
          </p:nvSpPr>
          <p:spPr>
            <a:xfrm>
              <a:off x="5011939" y="4050938"/>
              <a:ext cx="911025"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grpSp>
        <p:nvGrpSpPr>
          <p:cNvPr id="365" name="Google Shape;365;p30"/>
          <p:cNvGrpSpPr/>
          <p:nvPr/>
        </p:nvGrpSpPr>
        <p:grpSpPr>
          <a:xfrm>
            <a:off x="5154396" y="1634517"/>
            <a:ext cx="639004" cy="1123707"/>
            <a:chOff x="4533545" y="1639964"/>
            <a:chExt cx="639004" cy="1123707"/>
          </a:xfrm>
        </p:grpSpPr>
        <p:cxnSp>
          <p:nvCxnSpPr>
            <p:cNvPr id="366" name="Google Shape;366;p30"/>
            <p:cNvCxnSpPr/>
            <p:nvPr/>
          </p:nvCxnSpPr>
          <p:spPr>
            <a:xfrm rot="10800000">
              <a:off x="4854241" y="2010685"/>
              <a:ext cx="0" cy="663782"/>
            </a:xfrm>
            <a:prstGeom prst="straightConnector1">
              <a:avLst/>
            </a:prstGeom>
            <a:noFill/>
            <a:ln cap="flat" cmpd="sng" w="19050">
              <a:solidFill>
                <a:srgbClr val="7F7F7F"/>
              </a:solidFill>
              <a:prstDash val="solid"/>
              <a:round/>
              <a:headEnd len="sm" w="sm" type="none"/>
              <a:tailEnd len="med" w="med" type="stealth"/>
            </a:ln>
          </p:spPr>
        </p:cxnSp>
        <p:sp>
          <p:nvSpPr>
            <p:cNvPr id="367" name="Google Shape;367;p30"/>
            <p:cNvSpPr txBox="1"/>
            <p:nvPr/>
          </p:nvSpPr>
          <p:spPr>
            <a:xfrm rot="-5400000">
              <a:off x="4320875" y="2218555"/>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368" name="Google Shape;368;p30"/>
            <p:cNvSpPr txBox="1"/>
            <p:nvPr/>
          </p:nvSpPr>
          <p:spPr>
            <a:xfrm>
              <a:off x="4533545" y="1639964"/>
              <a:ext cx="63900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don’t</a:t>
              </a:r>
              <a:endParaRPr/>
            </a:p>
          </p:txBody>
        </p:sp>
      </p:grpSp>
      <p:grpSp>
        <p:nvGrpSpPr>
          <p:cNvPr id="369" name="Google Shape;369;p30"/>
          <p:cNvGrpSpPr/>
          <p:nvPr/>
        </p:nvGrpSpPr>
        <p:grpSpPr>
          <a:xfrm>
            <a:off x="4082139" y="5583461"/>
            <a:ext cx="4873642" cy="646331"/>
            <a:chOff x="4063133" y="5509829"/>
            <a:chExt cx="4873642" cy="646331"/>
          </a:xfrm>
        </p:grpSpPr>
        <p:cxnSp>
          <p:nvCxnSpPr>
            <p:cNvPr id="370" name="Google Shape;370;p30"/>
            <p:cNvCxnSpPr/>
            <p:nvPr/>
          </p:nvCxnSpPr>
          <p:spPr>
            <a:xfrm>
              <a:off x="6499954" y="5975197"/>
              <a:ext cx="452320" cy="0"/>
            </a:xfrm>
            <a:prstGeom prst="straightConnector1">
              <a:avLst/>
            </a:prstGeom>
            <a:noFill/>
            <a:ln cap="flat" cmpd="sng" w="28575">
              <a:solidFill>
                <a:srgbClr val="FF8AD8"/>
              </a:solidFill>
              <a:prstDash val="dot"/>
              <a:round/>
              <a:headEnd len="sm" w="sm" type="none"/>
              <a:tailEnd len="med" w="med" type="stealth"/>
            </a:ln>
          </p:spPr>
        </p:cxnSp>
        <p:sp>
          <p:nvSpPr>
            <p:cNvPr id="371" name="Google Shape;371;p30"/>
            <p:cNvSpPr/>
            <p:nvPr/>
          </p:nvSpPr>
          <p:spPr>
            <a:xfrm>
              <a:off x="4063133" y="5509829"/>
              <a:ext cx="4873642" cy="646331"/>
            </a:xfrm>
            <a:prstGeom prst="rect">
              <a:avLst/>
            </a:prstGeom>
            <a:noFill/>
            <a:ln cap="flat" cmpd="sng" w="19050">
              <a:solidFill>
                <a:srgbClr val="FF8AD8"/>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FF8AD8"/>
                  </a:solidFill>
                  <a:latin typeface="Calibri"/>
                  <a:ea typeface="Calibri"/>
                  <a:cs typeface="Calibri"/>
                  <a:sym typeface="Calibri"/>
                </a:rPr>
                <a:t>Note: This diagram shows </a:t>
              </a:r>
              <a:r>
                <a:rPr b="1" lang="en-US" sz="1800">
                  <a:solidFill>
                    <a:srgbClr val="FF8AD8"/>
                  </a:solidFill>
                  <a:latin typeface="Calibri"/>
                  <a:ea typeface="Calibri"/>
                  <a:cs typeface="Calibri"/>
                  <a:sym typeface="Calibri"/>
                </a:rPr>
                <a:t>test time</a:t>
              </a:r>
              <a:r>
                <a:rPr lang="en-US" sz="1800">
                  <a:solidFill>
                    <a:srgbClr val="FF8AD8"/>
                  </a:solidFill>
                  <a:latin typeface="Calibri"/>
                  <a:ea typeface="Calibri"/>
                  <a:cs typeface="Calibri"/>
                  <a:sym typeface="Calibri"/>
                </a:rPr>
                <a:t> behavior: decoder output is fed in           as next step’s input</a:t>
              </a:r>
              <a:endParaRPr/>
            </a:p>
          </p:txBody>
        </p:sp>
      </p:grpSp>
      <p:grpSp>
        <p:nvGrpSpPr>
          <p:cNvPr id="372" name="Google Shape;372;p30"/>
          <p:cNvGrpSpPr/>
          <p:nvPr/>
        </p:nvGrpSpPr>
        <p:grpSpPr>
          <a:xfrm>
            <a:off x="5587367" y="1627128"/>
            <a:ext cx="2894924" cy="2766202"/>
            <a:chOff x="5587367" y="1627128"/>
            <a:chExt cx="2894924" cy="2766202"/>
          </a:xfrm>
        </p:grpSpPr>
        <p:cxnSp>
          <p:nvCxnSpPr>
            <p:cNvPr id="373" name="Google Shape;373;p30"/>
            <p:cNvCxnSpPr>
              <a:stCxn id="335" idx="0"/>
            </p:cNvCxnSpPr>
            <p:nvPr/>
          </p:nvCxnSpPr>
          <p:spPr>
            <a:xfrm>
              <a:off x="5602775" y="3055454"/>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374" name="Google Shape;374;p30"/>
            <p:cNvGrpSpPr/>
            <p:nvPr/>
          </p:nvGrpSpPr>
          <p:grpSpPr>
            <a:xfrm rot="5400000">
              <a:off x="5690576" y="2922590"/>
              <a:ext cx="779512" cy="265728"/>
              <a:chOff x="6223414" y="4018641"/>
              <a:chExt cx="776477" cy="280329"/>
            </a:xfrm>
          </p:grpSpPr>
          <p:grpSp>
            <p:nvGrpSpPr>
              <p:cNvPr id="375" name="Google Shape;375;p30"/>
              <p:cNvGrpSpPr/>
              <p:nvPr/>
            </p:nvGrpSpPr>
            <p:grpSpPr>
              <a:xfrm rot="-5400000">
                <a:off x="6550278" y="3846238"/>
                <a:ext cx="112131" cy="616723"/>
                <a:chOff x="1883650" y="2468875"/>
                <a:chExt cx="153620" cy="844910"/>
              </a:xfrm>
            </p:grpSpPr>
            <p:sp>
              <p:nvSpPr>
                <p:cNvPr id="376" name="Google Shape;376;p3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7" name="Google Shape;377;p3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8" name="Google Shape;378;p30"/>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9" name="Google Shape;379;p30"/>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80" name="Google Shape;380;p3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381" name="Google Shape;381;p30"/>
            <p:cNvCxnSpPr>
              <a:endCxn id="380" idx="3"/>
            </p:cNvCxnSpPr>
            <p:nvPr/>
          </p:nvCxnSpPr>
          <p:spPr>
            <a:xfrm rot="10800000">
              <a:off x="6080332" y="344521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382" name="Google Shape;382;p30"/>
            <p:cNvCxnSpPr>
              <a:stCxn id="380" idx="0"/>
            </p:cNvCxnSpPr>
            <p:nvPr/>
          </p:nvCxnSpPr>
          <p:spPr>
            <a:xfrm>
              <a:off x="6213196" y="3055454"/>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383" name="Google Shape;383;p30"/>
            <p:cNvCxnSpPr>
              <a:stCxn id="380" idx="1"/>
            </p:cNvCxnSpPr>
            <p:nvPr/>
          </p:nvCxnSpPr>
          <p:spPr>
            <a:xfrm rot="10800000">
              <a:off x="6080332" y="2001798"/>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384" name="Google Shape;384;p30"/>
            <p:cNvGrpSpPr/>
            <p:nvPr/>
          </p:nvGrpSpPr>
          <p:grpSpPr>
            <a:xfrm rot="5400000">
              <a:off x="6300997" y="2931359"/>
              <a:ext cx="779512" cy="265728"/>
              <a:chOff x="6223414" y="4018641"/>
              <a:chExt cx="776477" cy="280329"/>
            </a:xfrm>
          </p:grpSpPr>
          <p:grpSp>
            <p:nvGrpSpPr>
              <p:cNvPr id="385" name="Google Shape;385;p30"/>
              <p:cNvGrpSpPr/>
              <p:nvPr/>
            </p:nvGrpSpPr>
            <p:grpSpPr>
              <a:xfrm rot="-5400000">
                <a:off x="6550278" y="3846238"/>
                <a:ext cx="112131" cy="616723"/>
                <a:chOff x="1883650" y="2468875"/>
                <a:chExt cx="153620" cy="844910"/>
              </a:xfrm>
            </p:grpSpPr>
            <p:sp>
              <p:nvSpPr>
                <p:cNvPr id="386" name="Google Shape;386;p3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7" name="Google Shape;387;p3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8" name="Google Shape;388;p30"/>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9" name="Google Shape;389;p30"/>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90" name="Google Shape;390;p3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391" name="Google Shape;391;p30"/>
            <p:cNvCxnSpPr>
              <a:endCxn id="390" idx="3"/>
            </p:cNvCxnSpPr>
            <p:nvPr/>
          </p:nvCxnSpPr>
          <p:spPr>
            <a:xfrm rot="10800000">
              <a:off x="6690753" y="345397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392" name="Google Shape;392;p30"/>
            <p:cNvCxnSpPr>
              <a:stCxn id="390" idx="0"/>
            </p:cNvCxnSpPr>
            <p:nvPr/>
          </p:nvCxnSpPr>
          <p:spPr>
            <a:xfrm>
              <a:off x="6823617" y="3064223"/>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393" name="Google Shape;393;p30"/>
            <p:cNvCxnSpPr>
              <a:stCxn id="390" idx="1"/>
            </p:cNvCxnSpPr>
            <p:nvPr/>
          </p:nvCxnSpPr>
          <p:spPr>
            <a:xfrm rot="10800000">
              <a:off x="6690753" y="2010567"/>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394" name="Google Shape;394;p30"/>
            <p:cNvGrpSpPr/>
            <p:nvPr/>
          </p:nvGrpSpPr>
          <p:grpSpPr>
            <a:xfrm rot="5400000">
              <a:off x="6916667" y="2922590"/>
              <a:ext cx="779512" cy="265728"/>
              <a:chOff x="6223414" y="4018641"/>
              <a:chExt cx="776477" cy="280329"/>
            </a:xfrm>
          </p:grpSpPr>
          <p:grpSp>
            <p:nvGrpSpPr>
              <p:cNvPr id="395" name="Google Shape;395;p30"/>
              <p:cNvGrpSpPr/>
              <p:nvPr/>
            </p:nvGrpSpPr>
            <p:grpSpPr>
              <a:xfrm rot="-5400000">
                <a:off x="6550278" y="3846238"/>
                <a:ext cx="112131" cy="616723"/>
                <a:chOff x="1883650" y="2468875"/>
                <a:chExt cx="153620" cy="844910"/>
              </a:xfrm>
            </p:grpSpPr>
            <p:sp>
              <p:nvSpPr>
                <p:cNvPr id="396" name="Google Shape;396;p3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7" name="Google Shape;397;p3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8" name="Google Shape;398;p30"/>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9" name="Google Shape;399;p30"/>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00" name="Google Shape;400;p3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401" name="Google Shape;401;p30"/>
            <p:cNvCxnSpPr>
              <a:endCxn id="400" idx="3"/>
            </p:cNvCxnSpPr>
            <p:nvPr/>
          </p:nvCxnSpPr>
          <p:spPr>
            <a:xfrm rot="10800000">
              <a:off x="7306423" y="344521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402" name="Google Shape;402;p30"/>
            <p:cNvCxnSpPr>
              <a:stCxn id="400" idx="0"/>
            </p:cNvCxnSpPr>
            <p:nvPr/>
          </p:nvCxnSpPr>
          <p:spPr>
            <a:xfrm>
              <a:off x="7439287" y="3055454"/>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403" name="Google Shape;403;p30"/>
            <p:cNvCxnSpPr>
              <a:stCxn id="400" idx="1"/>
            </p:cNvCxnSpPr>
            <p:nvPr/>
          </p:nvCxnSpPr>
          <p:spPr>
            <a:xfrm rot="10800000">
              <a:off x="7306423" y="2001798"/>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404" name="Google Shape;404;p30"/>
            <p:cNvGrpSpPr/>
            <p:nvPr/>
          </p:nvGrpSpPr>
          <p:grpSpPr>
            <a:xfrm rot="5400000">
              <a:off x="7503523" y="2922590"/>
              <a:ext cx="779512" cy="265728"/>
              <a:chOff x="6223414" y="4018641"/>
              <a:chExt cx="776477" cy="280329"/>
            </a:xfrm>
          </p:grpSpPr>
          <p:grpSp>
            <p:nvGrpSpPr>
              <p:cNvPr id="405" name="Google Shape;405;p30"/>
              <p:cNvGrpSpPr/>
              <p:nvPr/>
            </p:nvGrpSpPr>
            <p:grpSpPr>
              <a:xfrm rot="-5400000">
                <a:off x="6550278" y="3846238"/>
                <a:ext cx="112131" cy="616723"/>
                <a:chOff x="1883650" y="2468875"/>
                <a:chExt cx="153620" cy="844910"/>
              </a:xfrm>
            </p:grpSpPr>
            <p:sp>
              <p:nvSpPr>
                <p:cNvPr id="406" name="Google Shape;406;p3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7" name="Google Shape;407;p3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8" name="Google Shape;408;p30"/>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9" name="Google Shape;409;p30"/>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10" name="Google Shape;410;p3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411" name="Google Shape;411;p30"/>
            <p:cNvCxnSpPr>
              <a:endCxn id="410" idx="3"/>
            </p:cNvCxnSpPr>
            <p:nvPr/>
          </p:nvCxnSpPr>
          <p:spPr>
            <a:xfrm rot="10800000">
              <a:off x="7893279" y="344521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412" name="Google Shape;412;p30"/>
            <p:cNvCxnSpPr>
              <a:stCxn id="410" idx="1"/>
            </p:cNvCxnSpPr>
            <p:nvPr/>
          </p:nvCxnSpPr>
          <p:spPr>
            <a:xfrm rot="10800000">
              <a:off x="7893279" y="2001798"/>
              <a:ext cx="0" cy="663900"/>
            </a:xfrm>
            <a:prstGeom prst="straightConnector1">
              <a:avLst/>
            </a:prstGeom>
            <a:noFill/>
            <a:ln cap="flat" cmpd="sng" w="19050">
              <a:solidFill>
                <a:srgbClr val="7F7F7F"/>
              </a:solidFill>
              <a:prstDash val="solid"/>
              <a:round/>
              <a:headEnd len="sm" w="sm" type="none"/>
              <a:tailEnd len="med" w="med" type="stealth"/>
            </a:ln>
          </p:spPr>
        </p:cxnSp>
        <p:cxnSp>
          <p:nvCxnSpPr>
            <p:cNvPr id="413" name="Google Shape;413;p30"/>
            <p:cNvCxnSpPr/>
            <p:nvPr/>
          </p:nvCxnSpPr>
          <p:spPr>
            <a:xfrm>
              <a:off x="5587367" y="1999457"/>
              <a:ext cx="452320" cy="2055353"/>
            </a:xfrm>
            <a:prstGeom prst="straightConnector1">
              <a:avLst/>
            </a:prstGeom>
            <a:noFill/>
            <a:ln cap="flat" cmpd="sng" w="28575">
              <a:solidFill>
                <a:srgbClr val="FF8AD8"/>
              </a:solidFill>
              <a:prstDash val="dot"/>
              <a:round/>
              <a:headEnd len="sm" w="sm" type="none"/>
              <a:tailEnd len="med" w="med" type="stealth"/>
            </a:ln>
          </p:spPr>
        </p:cxnSp>
        <p:cxnSp>
          <p:nvCxnSpPr>
            <p:cNvPr id="414" name="Google Shape;414;p30"/>
            <p:cNvCxnSpPr/>
            <p:nvPr/>
          </p:nvCxnSpPr>
          <p:spPr>
            <a:xfrm>
              <a:off x="6183003" y="1999457"/>
              <a:ext cx="452320" cy="2055353"/>
            </a:xfrm>
            <a:prstGeom prst="straightConnector1">
              <a:avLst/>
            </a:prstGeom>
            <a:noFill/>
            <a:ln cap="flat" cmpd="sng" w="28575">
              <a:solidFill>
                <a:srgbClr val="FF8AD8"/>
              </a:solidFill>
              <a:prstDash val="dot"/>
              <a:round/>
              <a:headEnd len="sm" w="sm" type="none"/>
              <a:tailEnd len="med" w="med" type="stealth"/>
            </a:ln>
          </p:spPr>
        </p:cxnSp>
        <p:cxnSp>
          <p:nvCxnSpPr>
            <p:cNvPr id="415" name="Google Shape;415;p30"/>
            <p:cNvCxnSpPr/>
            <p:nvPr/>
          </p:nvCxnSpPr>
          <p:spPr>
            <a:xfrm>
              <a:off x="6793385" y="1975686"/>
              <a:ext cx="452320" cy="2055353"/>
            </a:xfrm>
            <a:prstGeom prst="straightConnector1">
              <a:avLst/>
            </a:prstGeom>
            <a:noFill/>
            <a:ln cap="flat" cmpd="sng" w="28575">
              <a:solidFill>
                <a:srgbClr val="FF8AD8"/>
              </a:solidFill>
              <a:prstDash val="dot"/>
              <a:round/>
              <a:headEnd len="sm" w="sm" type="none"/>
              <a:tailEnd len="med" w="med" type="stealth"/>
            </a:ln>
          </p:spPr>
        </p:cxnSp>
        <p:cxnSp>
          <p:nvCxnSpPr>
            <p:cNvPr id="416" name="Google Shape;416;p30"/>
            <p:cNvCxnSpPr/>
            <p:nvPr/>
          </p:nvCxnSpPr>
          <p:spPr>
            <a:xfrm>
              <a:off x="7387373" y="1999456"/>
              <a:ext cx="452320" cy="2055353"/>
            </a:xfrm>
            <a:prstGeom prst="straightConnector1">
              <a:avLst/>
            </a:prstGeom>
            <a:noFill/>
            <a:ln cap="flat" cmpd="sng" w="28575">
              <a:solidFill>
                <a:srgbClr val="FF8AD8"/>
              </a:solidFill>
              <a:prstDash val="dot"/>
              <a:round/>
              <a:headEnd len="sm" w="sm" type="none"/>
              <a:tailEnd len="med" w="med" type="stealth"/>
            </a:ln>
          </p:spPr>
        </p:cxnSp>
        <p:sp>
          <p:nvSpPr>
            <p:cNvPr id="417" name="Google Shape;417;p30"/>
            <p:cNvSpPr txBox="1"/>
            <p:nvPr/>
          </p:nvSpPr>
          <p:spPr>
            <a:xfrm>
              <a:off x="5777759" y="1627128"/>
              <a:ext cx="257825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have      any    money  &lt;END&gt;</a:t>
              </a:r>
              <a:endParaRPr/>
            </a:p>
          </p:txBody>
        </p:sp>
        <p:sp>
          <p:nvSpPr>
            <p:cNvPr id="418" name="Google Shape;418;p30"/>
            <p:cNvSpPr txBox="1"/>
            <p:nvPr/>
          </p:nvSpPr>
          <p:spPr>
            <a:xfrm>
              <a:off x="5793400" y="4054776"/>
              <a:ext cx="2688891"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don’t    have      any    money</a:t>
              </a:r>
              <a:endParaRPr i="1" sz="1600">
                <a:solidFill>
                  <a:schemeClr val="dk1"/>
                </a:solidFill>
                <a:latin typeface="Calibri"/>
                <a:ea typeface="Calibri"/>
                <a:cs typeface="Calibri"/>
                <a:sym typeface="Calibri"/>
              </a:endParaRPr>
            </a:p>
          </p:txBody>
        </p:sp>
        <p:sp>
          <p:nvSpPr>
            <p:cNvPr id="419" name="Google Shape;419;p30"/>
            <p:cNvSpPr txBox="1"/>
            <p:nvPr/>
          </p:nvSpPr>
          <p:spPr>
            <a:xfrm rot="-5400000">
              <a:off x="5576188"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420" name="Google Shape;420;p30"/>
            <p:cNvSpPr txBox="1"/>
            <p:nvPr/>
          </p:nvSpPr>
          <p:spPr>
            <a:xfrm rot="-5400000">
              <a:off x="6180863"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421" name="Google Shape;421;p30"/>
            <p:cNvSpPr txBox="1"/>
            <p:nvPr/>
          </p:nvSpPr>
          <p:spPr>
            <a:xfrm rot="-5400000">
              <a:off x="6785538"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422" name="Google Shape;422;p30"/>
            <p:cNvSpPr txBox="1"/>
            <p:nvPr/>
          </p:nvSpPr>
          <p:spPr>
            <a:xfrm rot="-5400000">
              <a:off x="7390213"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3"/>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Assignment 3</a:t>
            </a:r>
            <a:endParaRPr/>
          </a:p>
        </p:txBody>
      </p:sp>
      <p:sp>
        <p:nvSpPr>
          <p:cNvPr id="94" name="Google Shape;94;p13"/>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440"/>
              </a:spcBef>
              <a:spcAft>
                <a:spcPts val="0"/>
              </a:spcAft>
              <a:buClr>
                <a:srgbClr val="CC0000"/>
              </a:buClr>
              <a:buSzPts val="2200"/>
              <a:buFont typeface="Times"/>
              <a:buChar char="•"/>
            </a:pPr>
            <a:r>
              <a:rPr lang="en-US" sz="2200"/>
              <a:t>Chat bot</a:t>
            </a:r>
            <a:endParaRPr sz="2200"/>
          </a:p>
          <a:p>
            <a:pPr indent="-342900" lvl="0" marL="342900" marR="0" rtl="0" algn="l">
              <a:spcBef>
                <a:spcPts val="440"/>
              </a:spcBef>
              <a:spcAft>
                <a:spcPts val="0"/>
              </a:spcAft>
              <a:buClr>
                <a:srgbClr val="CC0000"/>
              </a:buClr>
              <a:buSzPts val="2200"/>
              <a:buFont typeface="Times"/>
              <a:buChar char="•"/>
            </a:pPr>
            <a:r>
              <a:rPr lang="en-US" sz="2200"/>
              <a:t>Language model</a:t>
            </a:r>
            <a:endParaRPr sz="2200"/>
          </a:p>
          <a:p>
            <a:pPr indent="-342900" lvl="0" marL="342900" marR="0" rtl="0" algn="l">
              <a:spcBef>
                <a:spcPts val="440"/>
              </a:spcBef>
              <a:spcAft>
                <a:spcPts val="0"/>
              </a:spcAft>
              <a:buClr>
                <a:srgbClr val="CC0000"/>
              </a:buClr>
              <a:buSzPts val="2200"/>
              <a:buFont typeface="Times"/>
              <a:buChar char="•"/>
            </a:pPr>
            <a:r>
              <a:rPr lang="en-US" sz="2200"/>
              <a:t>Word vector transformation</a:t>
            </a:r>
            <a:endParaRPr sz="2200"/>
          </a:p>
          <a:p>
            <a:pPr indent="-342900" lvl="0" marL="342900" marR="0" rtl="0" algn="l">
              <a:spcBef>
                <a:spcPts val="440"/>
              </a:spcBef>
              <a:spcAft>
                <a:spcPts val="0"/>
              </a:spcAft>
              <a:buClr>
                <a:srgbClr val="CC0000"/>
              </a:buClr>
              <a:buSzPts val="2200"/>
              <a:buFont typeface="Times"/>
              <a:buChar char="•"/>
            </a:pPr>
            <a:r>
              <a:rPr lang="en-US" sz="2200"/>
              <a:t>Project of choice</a:t>
            </a:r>
            <a:endParaRPr sz="2200"/>
          </a:p>
        </p:txBody>
      </p:sp>
      <p:sp>
        <p:nvSpPr>
          <p:cNvPr id="95" name="Google Shape;95;p13"/>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96" name="Google Shape;96;p13"/>
          <p:cNvPicPr preferRelativeResize="0"/>
          <p:nvPr/>
        </p:nvPicPr>
        <p:blipFill>
          <a:blip r:embed="rId3">
            <a:alphaModFix/>
          </a:blip>
          <a:stretch>
            <a:fillRect/>
          </a:stretch>
        </p:blipFill>
        <p:spPr>
          <a:xfrm>
            <a:off x="6256350" y="1478024"/>
            <a:ext cx="1437316" cy="181428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31"/>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Neural Machine Translation (NMT)</a:t>
            </a:r>
            <a:endParaRPr/>
          </a:p>
        </p:txBody>
      </p:sp>
      <p:sp>
        <p:nvSpPr>
          <p:cNvPr id="429" name="Google Shape;429;p31"/>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The </a:t>
            </a:r>
            <a:r>
              <a:rPr b="0" i="0" lang="en-US" sz="2400" u="none" cap="none" strike="noStrike">
                <a:solidFill>
                  <a:schemeClr val="accent3"/>
                </a:solidFill>
                <a:latin typeface="Calibri"/>
                <a:ea typeface="Calibri"/>
                <a:cs typeface="Calibri"/>
                <a:sym typeface="Calibri"/>
              </a:rPr>
              <a:t>sequence-to-sequence </a:t>
            </a:r>
            <a:r>
              <a:rPr b="0" i="0" lang="en-US" sz="2400" u="none" cap="none" strike="noStrike">
                <a:solidFill>
                  <a:schemeClr val="dk1"/>
                </a:solidFill>
                <a:latin typeface="Calibri"/>
                <a:ea typeface="Calibri"/>
                <a:cs typeface="Calibri"/>
                <a:sym typeface="Calibri"/>
              </a:rPr>
              <a:t>model is an example of a </a:t>
            </a:r>
            <a:br>
              <a:rPr b="0" i="0" lang="en-US" sz="2400" u="none" cap="none" strike="noStrike">
                <a:solidFill>
                  <a:schemeClr val="dk1"/>
                </a:solidFill>
                <a:latin typeface="Calibri"/>
                <a:ea typeface="Calibri"/>
                <a:cs typeface="Calibri"/>
                <a:sym typeface="Calibri"/>
              </a:rPr>
            </a:br>
            <a:r>
              <a:rPr b="1" i="0" lang="en-US" sz="2400" u="none" cap="none" strike="noStrike">
                <a:solidFill>
                  <a:schemeClr val="accent3"/>
                </a:solidFill>
                <a:latin typeface="Calibri"/>
                <a:ea typeface="Calibri"/>
                <a:cs typeface="Calibri"/>
                <a:sym typeface="Calibri"/>
              </a:rPr>
              <a:t>Conditional Language Model</a:t>
            </a:r>
            <a:r>
              <a:rPr b="0" i="0" lang="en-US" sz="2400" u="none" cap="none" strike="noStrike">
                <a:solidFill>
                  <a:schemeClr val="dk1"/>
                </a:solidFill>
                <a:latin typeface="Calibri"/>
                <a:ea typeface="Calibri"/>
                <a:cs typeface="Calibri"/>
                <a:sym typeface="Calibri"/>
              </a:rPr>
              <a:t>.</a:t>
            </a:r>
            <a:endParaRPr b="1" i="0" sz="2400" u="none" cap="none" strike="noStrike">
              <a:solidFill>
                <a:schemeClr val="accent3"/>
              </a:solidFill>
              <a:latin typeface="Calibri"/>
              <a:ea typeface="Calibri"/>
              <a:cs typeface="Calibri"/>
              <a:sym typeface="Calibri"/>
            </a:endParaRPr>
          </a:p>
          <a:p>
            <a:pPr indent="-228600" lvl="1" marL="685800" marR="0" rtl="0" algn="l">
              <a:spcBef>
                <a:spcPts val="400"/>
              </a:spcBef>
              <a:spcAft>
                <a:spcPts val="0"/>
              </a:spcAft>
              <a:buClr>
                <a:srgbClr val="3A85FE"/>
              </a:buClr>
              <a:buSzPts val="2000"/>
              <a:buFont typeface="Times"/>
              <a:buChar char="•"/>
            </a:pPr>
            <a:r>
              <a:rPr b="1" i="0" lang="en-US" sz="2000" u="none" cap="none" strike="noStrike">
                <a:solidFill>
                  <a:schemeClr val="dk1"/>
                </a:solidFill>
                <a:latin typeface="Calibri"/>
                <a:ea typeface="Calibri"/>
                <a:cs typeface="Calibri"/>
                <a:sym typeface="Calibri"/>
              </a:rPr>
              <a:t>Language Model </a:t>
            </a:r>
            <a:r>
              <a:rPr b="0" i="0" lang="en-US" sz="2000" u="none" cap="none" strike="noStrike">
                <a:solidFill>
                  <a:schemeClr val="dk1"/>
                </a:solidFill>
                <a:latin typeface="Calibri"/>
                <a:ea typeface="Calibri"/>
                <a:cs typeface="Calibri"/>
                <a:sym typeface="Calibri"/>
              </a:rPr>
              <a:t>because the decoder is predicting the </a:t>
            </a:r>
            <a:br>
              <a:rPr b="0" i="0" lang="en-US" sz="2000" u="none" cap="none" strike="noStrike">
                <a:solidFill>
                  <a:schemeClr val="dk1"/>
                </a:solidFill>
                <a:latin typeface="Calibri"/>
                <a:ea typeface="Calibri"/>
                <a:cs typeface="Calibri"/>
                <a:sym typeface="Calibri"/>
              </a:rPr>
            </a:br>
            <a:r>
              <a:rPr b="0" i="0" lang="en-US" sz="2000" u="none" cap="none" strike="noStrike">
                <a:solidFill>
                  <a:schemeClr val="dk1"/>
                </a:solidFill>
                <a:latin typeface="Calibri"/>
                <a:ea typeface="Calibri"/>
                <a:cs typeface="Calibri"/>
                <a:sym typeface="Calibri"/>
              </a:rPr>
              <a:t>next word of the target sentence </a:t>
            </a:r>
            <a:r>
              <a:rPr b="0" i="1" lang="en-US" sz="2000" u="none" cap="none" strike="noStrike">
                <a:solidFill>
                  <a:schemeClr val="dk1"/>
                </a:solidFill>
                <a:latin typeface="Calibri"/>
                <a:ea typeface="Calibri"/>
                <a:cs typeface="Calibri"/>
                <a:sym typeface="Calibri"/>
              </a:rPr>
              <a:t>y</a:t>
            </a:r>
            <a:endParaRPr b="0" i="0" sz="2000" u="none" cap="none" strike="noStrike">
              <a:solidFill>
                <a:schemeClr val="dk1"/>
              </a:solidFill>
              <a:latin typeface="Calibri"/>
              <a:ea typeface="Calibri"/>
              <a:cs typeface="Calibri"/>
              <a:sym typeface="Calibri"/>
            </a:endParaRPr>
          </a:p>
          <a:p>
            <a:pPr indent="-228600" lvl="1" marL="685800" marR="0" rtl="0" algn="l">
              <a:spcBef>
                <a:spcPts val="400"/>
              </a:spcBef>
              <a:spcAft>
                <a:spcPts val="0"/>
              </a:spcAft>
              <a:buClr>
                <a:srgbClr val="3A85FE"/>
              </a:buClr>
              <a:buSzPts val="2000"/>
              <a:buFont typeface="Times"/>
              <a:buChar char="•"/>
            </a:pPr>
            <a:r>
              <a:rPr b="1" i="0" lang="en-US" sz="2000" u="none" cap="none" strike="noStrike">
                <a:solidFill>
                  <a:schemeClr val="dk1"/>
                </a:solidFill>
                <a:latin typeface="Calibri"/>
                <a:ea typeface="Calibri"/>
                <a:cs typeface="Calibri"/>
                <a:sym typeface="Calibri"/>
              </a:rPr>
              <a:t>Conditional </a:t>
            </a:r>
            <a:r>
              <a:rPr b="0" i="0" lang="en-US" sz="2000" u="none" cap="none" strike="noStrike">
                <a:solidFill>
                  <a:schemeClr val="dk1"/>
                </a:solidFill>
                <a:latin typeface="Calibri"/>
                <a:ea typeface="Calibri"/>
                <a:cs typeface="Calibri"/>
                <a:sym typeface="Calibri"/>
              </a:rPr>
              <a:t>because its predictions are </a:t>
            </a:r>
            <a:r>
              <a:rPr b="0" i="1" lang="en-US" sz="2000" u="none" cap="none" strike="noStrike">
                <a:solidFill>
                  <a:schemeClr val="dk1"/>
                </a:solidFill>
                <a:latin typeface="Calibri"/>
                <a:ea typeface="Calibri"/>
                <a:cs typeface="Calibri"/>
                <a:sym typeface="Calibri"/>
              </a:rPr>
              <a:t>also</a:t>
            </a:r>
            <a:r>
              <a:rPr b="0" i="0" lang="en-US" sz="2000" u="none" cap="none" strike="noStrike">
                <a:solidFill>
                  <a:schemeClr val="dk1"/>
                </a:solidFill>
                <a:latin typeface="Calibri"/>
                <a:ea typeface="Calibri"/>
                <a:cs typeface="Calibri"/>
                <a:sym typeface="Calibri"/>
              </a:rPr>
              <a:t> conditioned on the source sentence </a:t>
            </a:r>
            <a:r>
              <a:rPr b="0" i="1" lang="en-US" sz="2000" u="none" cap="none" strike="noStrike">
                <a:solidFill>
                  <a:schemeClr val="dk1"/>
                </a:solidFill>
                <a:latin typeface="Calibri"/>
                <a:ea typeface="Calibri"/>
                <a:cs typeface="Calibri"/>
                <a:sym typeface="Calibri"/>
              </a:rPr>
              <a:t>x</a:t>
            </a:r>
            <a:br>
              <a:rPr b="0" i="0" lang="en-US" sz="2000" u="none" cap="none" strike="noStrike">
                <a:solidFill>
                  <a:schemeClr val="dk1"/>
                </a:solidFill>
                <a:latin typeface="Calibri"/>
                <a:ea typeface="Calibri"/>
                <a:cs typeface="Calibri"/>
                <a:sym typeface="Calibri"/>
              </a:rPr>
            </a:br>
            <a:endParaRPr b="0" i="0" sz="20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NMT directly calculates            :</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1" i="0" lang="en-US" sz="2400" u="sng" cap="none" strike="noStrike">
                <a:solidFill>
                  <a:schemeClr val="dk1"/>
                </a:solidFill>
                <a:latin typeface="Calibri"/>
                <a:ea typeface="Calibri"/>
                <a:cs typeface="Calibri"/>
                <a:sym typeface="Calibri"/>
              </a:rPr>
              <a:t>Question</a:t>
            </a:r>
            <a:r>
              <a:rPr b="0" i="0" lang="en-US" sz="2400" u="none" cap="none" strike="noStrike">
                <a:solidFill>
                  <a:schemeClr val="dk1"/>
                </a:solidFill>
                <a:latin typeface="Calibri"/>
                <a:ea typeface="Calibri"/>
                <a:cs typeface="Calibri"/>
                <a:sym typeface="Calibri"/>
              </a:rPr>
              <a:t>: How to </a:t>
            </a:r>
            <a:r>
              <a:rPr b="0" i="0" lang="en-US" sz="2400" u="none" cap="none" strike="noStrike">
                <a:solidFill>
                  <a:srgbClr val="3A87FF"/>
                </a:solidFill>
                <a:latin typeface="Calibri"/>
                <a:ea typeface="Calibri"/>
                <a:cs typeface="Calibri"/>
                <a:sym typeface="Calibri"/>
              </a:rPr>
              <a:t>train</a:t>
            </a:r>
            <a:r>
              <a:rPr b="0" i="0" lang="en-US" sz="2400" u="none" cap="none" strike="noStrike">
                <a:solidFill>
                  <a:schemeClr val="dk1"/>
                </a:solidFill>
                <a:latin typeface="Calibri"/>
                <a:ea typeface="Calibri"/>
                <a:cs typeface="Calibri"/>
                <a:sym typeface="Calibri"/>
              </a:rPr>
              <a:t> a NMT system?</a:t>
            </a:r>
            <a:endParaRPr/>
          </a:p>
          <a:p>
            <a:pPr indent="-342900" lvl="0" marL="342900" marR="0" rtl="0" algn="l">
              <a:spcBef>
                <a:spcPts val="480"/>
              </a:spcBef>
              <a:spcAft>
                <a:spcPts val="0"/>
              </a:spcAft>
              <a:buClr>
                <a:srgbClr val="CC0000"/>
              </a:buClr>
              <a:buSzPts val="2400"/>
              <a:buFont typeface="Times"/>
              <a:buChar char="•"/>
            </a:pPr>
            <a:r>
              <a:rPr b="1" i="0" lang="en-US" sz="2400" u="sng" cap="none" strike="noStrike">
                <a:solidFill>
                  <a:schemeClr val="dk1"/>
                </a:solidFill>
                <a:latin typeface="Calibri"/>
                <a:ea typeface="Calibri"/>
                <a:cs typeface="Calibri"/>
                <a:sym typeface="Calibri"/>
              </a:rPr>
              <a:t>Answer</a:t>
            </a:r>
            <a:r>
              <a:rPr b="0" i="0" lang="en-US" sz="2400" u="none" cap="none" strike="noStrike">
                <a:solidFill>
                  <a:schemeClr val="dk1"/>
                </a:solidFill>
                <a:latin typeface="Calibri"/>
                <a:ea typeface="Calibri"/>
                <a:cs typeface="Calibri"/>
                <a:sym typeface="Calibri"/>
              </a:rPr>
              <a:t>: Get a big parallel corpus…</a:t>
            </a:r>
            <a:endParaRPr b="1" i="0" sz="2400" u="sng" cap="none" strike="noStrike">
              <a:solidFill>
                <a:schemeClr val="dk1"/>
              </a:solidFill>
              <a:latin typeface="Calibri"/>
              <a:ea typeface="Calibri"/>
              <a:cs typeface="Calibri"/>
              <a:sym typeface="Calibri"/>
            </a:endParaRPr>
          </a:p>
        </p:txBody>
      </p:sp>
      <p:sp>
        <p:nvSpPr>
          <p:cNvPr id="430" name="Google Shape;430;p31"/>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431" name="Google Shape;431;p31"/>
          <p:cNvGrpSpPr/>
          <p:nvPr/>
        </p:nvGrpSpPr>
        <p:grpSpPr>
          <a:xfrm>
            <a:off x="706055" y="3557758"/>
            <a:ext cx="7731889" cy="1826244"/>
            <a:chOff x="706055" y="3557758"/>
            <a:chExt cx="7731889" cy="1826244"/>
          </a:xfrm>
        </p:grpSpPr>
        <p:sp>
          <p:nvSpPr>
            <p:cNvPr id="432" name="Google Shape;432;p31"/>
            <p:cNvSpPr txBox="1"/>
            <p:nvPr/>
          </p:nvSpPr>
          <p:spPr>
            <a:xfrm>
              <a:off x="4328932" y="4737671"/>
              <a:ext cx="4109012"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800">
                  <a:solidFill>
                    <a:schemeClr val="accent3"/>
                  </a:solidFill>
                  <a:latin typeface="Calibri"/>
                  <a:ea typeface="Calibri"/>
                  <a:cs typeface="Calibri"/>
                  <a:sym typeface="Calibri"/>
                </a:rPr>
                <a:t>Probability of next target word, given target words so far and source sentence </a:t>
              </a:r>
              <a:r>
                <a:rPr i="1" lang="en-US" sz="1800">
                  <a:solidFill>
                    <a:schemeClr val="accent3"/>
                  </a:solidFill>
                  <a:latin typeface="Calibri"/>
                  <a:ea typeface="Calibri"/>
                  <a:cs typeface="Calibri"/>
                  <a:sym typeface="Calibri"/>
                </a:rPr>
                <a:t>x</a:t>
              </a:r>
              <a:endParaRPr sz="1800">
                <a:solidFill>
                  <a:schemeClr val="accent3"/>
                </a:solidFill>
                <a:latin typeface="Calibri"/>
                <a:ea typeface="Calibri"/>
                <a:cs typeface="Calibri"/>
                <a:sym typeface="Calibri"/>
              </a:endParaRPr>
            </a:p>
          </p:txBody>
        </p:sp>
        <p:sp>
          <p:nvSpPr>
            <p:cNvPr id="433" name="Google Shape;433;p31"/>
            <p:cNvSpPr/>
            <p:nvPr/>
          </p:nvSpPr>
          <p:spPr>
            <a:xfrm rot="-5400000">
              <a:off x="7085154" y="3384881"/>
              <a:ext cx="271031" cy="2434549"/>
            </a:xfrm>
            <a:prstGeom prst="leftBrace">
              <a:avLst>
                <a:gd fmla="val 39130" name="adj1"/>
                <a:gd fmla="val 50000" name="adj2"/>
              </a:avLst>
            </a:prstGeom>
            <a:no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pic>
          <p:nvPicPr>
            <p:cNvPr id="434" name="Google Shape;434;p31"/>
            <p:cNvPicPr preferRelativeResize="0"/>
            <p:nvPr/>
          </p:nvPicPr>
          <p:blipFill rotWithShape="1">
            <a:blip r:embed="rId3">
              <a:alphaModFix/>
            </a:blip>
            <a:srcRect b="0" l="0" r="0" t="0"/>
            <a:stretch/>
          </p:blipFill>
          <p:spPr>
            <a:xfrm>
              <a:off x="706055" y="4012198"/>
              <a:ext cx="7731889" cy="454441"/>
            </a:xfrm>
            <a:prstGeom prst="rect">
              <a:avLst/>
            </a:prstGeom>
            <a:noFill/>
            <a:ln>
              <a:noFill/>
            </a:ln>
          </p:spPr>
        </p:pic>
        <p:pic>
          <p:nvPicPr>
            <p:cNvPr id="435" name="Google Shape;435;p31"/>
            <p:cNvPicPr preferRelativeResize="0"/>
            <p:nvPr/>
          </p:nvPicPr>
          <p:blipFill rotWithShape="1">
            <a:blip r:embed="rId3">
              <a:alphaModFix/>
            </a:blip>
            <a:srcRect b="0" l="0" r="89159" t="0"/>
            <a:stretch/>
          </p:blipFill>
          <p:spPr>
            <a:xfrm>
              <a:off x="3641202" y="3557758"/>
              <a:ext cx="838200" cy="454441"/>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3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Training a Neural Machine Translation system</a:t>
            </a:r>
            <a:endParaRPr/>
          </a:p>
        </p:txBody>
      </p:sp>
      <p:sp>
        <p:nvSpPr>
          <p:cNvPr id="442" name="Google Shape;442;p3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443" name="Google Shape;443;p32"/>
          <p:cNvGrpSpPr/>
          <p:nvPr/>
        </p:nvGrpSpPr>
        <p:grpSpPr>
          <a:xfrm>
            <a:off x="-39493" y="2941661"/>
            <a:ext cx="3071499" cy="1808835"/>
            <a:chOff x="-39493" y="2941661"/>
            <a:chExt cx="3071499" cy="1808835"/>
          </a:xfrm>
        </p:grpSpPr>
        <p:grpSp>
          <p:nvGrpSpPr>
            <p:cNvPr id="444" name="Google Shape;444;p32"/>
            <p:cNvGrpSpPr/>
            <p:nvPr/>
          </p:nvGrpSpPr>
          <p:grpSpPr>
            <a:xfrm rot="5400000">
              <a:off x="696439" y="3618277"/>
              <a:ext cx="779512" cy="265728"/>
              <a:chOff x="6223414" y="4018641"/>
              <a:chExt cx="776477" cy="280329"/>
            </a:xfrm>
          </p:grpSpPr>
          <p:grpSp>
            <p:nvGrpSpPr>
              <p:cNvPr id="445" name="Google Shape;445;p32"/>
              <p:cNvGrpSpPr/>
              <p:nvPr/>
            </p:nvGrpSpPr>
            <p:grpSpPr>
              <a:xfrm rot="-5400000">
                <a:off x="6550278" y="3846238"/>
                <a:ext cx="112131" cy="616723"/>
                <a:chOff x="1883650" y="2468875"/>
                <a:chExt cx="153620" cy="844910"/>
              </a:xfrm>
            </p:grpSpPr>
            <p:sp>
              <p:nvSpPr>
                <p:cNvPr id="446" name="Google Shape;446;p32"/>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7" name="Google Shape;447;p3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8" name="Google Shape;448;p32"/>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9" name="Google Shape;449;p32"/>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50" name="Google Shape;450;p32"/>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451" name="Google Shape;451;p32"/>
            <p:cNvCxnSpPr>
              <a:endCxn id="450" idx="3"/>
            </p:cNvCxnSpPr>
            <p:nvPr/>
          </p:nvCxnSpPr>
          <p:spPr>
            <a:xfrm rot="10800000">
              <a:off x="1086195" y="414089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452" name="Google Shape;452;p32"/>
            <p:cNvCxnSpPr>
              <a:stCxn id="450" idx="0"/>
            </p:cNvCxnSpPr>
            <p:nvPr/>
          </p:nvCxnSpPr>
          <p:spPr>
            <a:xfrm>
              <a:off x="1219059" y="3751141"/>
              <a:ext cx="344700" cy="0"/>
            </a:xfrm>
            <a:prstGeom prst="straightConnector1">
              <a:avLst/>
            </a:prstGeom>
            <a:noFill/>
            <a:ln cap="flat" cmpd="sng" w="19050">
              <a:solidFill>
                <a:srgbClr val="7F7F7F"/>
              </a:solidFill>
              <a:prstDash val="solid"/>
              <a:round/>
              <a:headEnd len="sm" w="sm" type="none"/>
              <a:tailEnd len="med" w="med" type="stealth"/>
            </a:ln>
          </p:spPr>
        </p:cxnSp>
        <p:sp>
          <p:nvSpPr>
            <p:cNvPr id="453" name="Google Shape;453;p32"/>
            <p:cNvSpPr txBox="1"/>
            <p:nvPr/>
          </p:nvSpPr>
          <p:spPr>
            <a:xfrm rot="-5400000">
              <a:off x="-664307" y="3566475"/>
              <a:ext cx="161895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RNN</a:t>
              </a:r>
              <a:endParaRPr/>
            </a:p>
          </p:txBody>
        </p:sp>
        <p:sp>
          <p:nvSpPr>
            <p:cNvPr id="454" name="Google Shape;454;p32"/>
            <p:cNvSpPr/>
            <p:nvPr/>
          </p:nvSpPr>
          <p:spPr>
            <a:xfrm>
              <a:off x="322695" y="3361385"/>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grpSp>
          <p:nvGrpSpPr>
            <p:cNvPr id="455" name="Google Shape;455;p32"/>
            <p:cNvGrpSpPr/>
            <p:nvPr/>
          </p:nvGrpSpPr>
          <p:grpSpPr>
            <a:xfrm rot="5400000">
              <a:off x="1304051" y="3612378"/>
              <a:ext cx="779512" cy="265728"/>
              <a:chOff x="6223414" y="4018641"/>
              <a:chExt cx="776477" cy="280329"/>
            </a:xfrm>
          </p:grpSpPr>
          <p:grpSp>
            <p:nvGrpSpPr>
              <p:cNvPr id="456" name="Google Shape;456;p32"/>
              <p:cNvGrpSpPr/>
              <p:nvPr/>
            </p:nvGrpSpPr>
            <p:grpSpPr>
              <a:xfrm rot="-5400000">
                <a:off x="6550278" y="3846238"/>
                <a:ext cx="112131" cy="616723"/>
                <a:chOff x="1883650" y="2468875"/>
                <a:chExt cx="153620" cy="844910"/>
              </a:xfrm>
            </p:grpSpPr>
            <p:sp>
              <p:nvSpPr>
                <p:cNvPr id="457" name="Google Shape;457;p32"/>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8" name="Google Shape;458;p3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9" name="Google Shape;459;p32"/>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0" name="Google Shape;460;p32"/>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61" name="Google Shape;461;p32"/>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462" name="Google Shape;462;p32"/>
            <p:cNvCxnSpPr>
              <a:endCxn id="461" idx="3"/>
            </p:cNvCxnSpPr>
            <p:nvPr/>
          </p:nvCxnSpPr>
          <p:spPr>
            <a:xfrm rot="10800000">
              <a:off x="1693807" y="413499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463" name="Google Shape;463;p32"/>
            <p:cNvCxnSpPr>
              <a:stCxn id="461" idx="0"/>
            </p:cNvCxnSpPr>
            <p:nvPr/>
          </p:nvCxnSpPr>
          <p:spPr>
            <a:xfrm>
              <a:off x="1826671" y="374524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464" name="Google Shape;464;p32"/>
            <p:cNvGrpSpPr/>
            <p:nvPr/>
          </p:nvGrpSpPr>
          <p:grpSpPr>
            <a:xfrm rot="5400000">
              <a:off x="1898965" y="3612378"/>
              <a:ext cx="779512" cy="265728"/>
              <a:chOff x="6223414" y="4018641"/>
              <a:chExt cx="776477" cy="280329"/>
            </a:xfrm>
          </p:grpSpPr>
          <p:grpSp>
            <p:nvGrpSpPr>
              <p:cNvPr id="465" name="Google Shape;465;p32"/>
              <p:cNvGrpSpPr/>
              <p:nvPr/>
            </p:nvGrpSpPr>
            <p:grpSpPr>
              <a:xfrm rot="-5400000">
                <a:off x="6550278" y="3846238"/>
                <a:ext cx="112131" cy="616723"/>
                <a:chOff x="1883650" y="2468875"/>
                <a:chExt cx="153620" cy="844910"/>
              </a:xfrm>
            </p:grpSpPr>
            <p:sp>
              <p:nvSpPr>
                <p:cNvPr id="466" name="Google Shape;466;p32"/>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7" name="Google Shape;467;p3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8" name="Google Shape;468;p32"/>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9" name="Google Shape;469;p32"/>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70" name="Google Shape;470;p32"/>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471" name="Google Shape;471;p32"/>
            <p:cNvCxnSpPr>
              <a:endCxn id="470" idx="3"/>
            </p:cNvCxnSpPr>
            <p:nvPr/>
          </p:nvCxnSpPr>
          <p:spPr>
            <a:xfrm rot="10800000">
              <a:off x="2288721" y="413499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472" name="Google Shape;472;p32"/>
            <p:cNvCxnSpPr>
              <a:stCxn id="470" idx="0"/>
            </p:cNvCxnSpPr>
            <p:nvPr/>
          </p:nvCxnSpPr>
          <p:spPr>
            <a:xfrm>
              <a:off x="2421585" y="374524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473" name="Google Shape;473;p32"/>
            <p:cNvGrpSpPr/>
            <p:nvPr/>
          </p:nvGrpSpPr>
          <p:grpSpPr>
            <a:xfrm rot="5400000">
              <a:off x="2509386" y="3609508"/>
              <a:ext cx="779512" cy="265728"/>
              <a:chOff x="6223414" y="4018641"/>
              <a:chExt cx="776477" cy="280329"/>
            </a:xfrm>
          </p:grpSpPr>
          <p:grpSp>
            <p:nvGrpSpPr>
              <p:cNvPr id="474" name="Google Shape;474;p32"/>
              <p:cNvGrpSpPr/>
              <p:nvPr/>
            </p:nvGrpSpPr>
            <p:grpSpPr>
              <a:xfrm rot="-5400000">
                <a:off x="6550278" y="3846238"/>
                <a:ext cx="112131" cy="616723"/>
                <a:chOff x="1883650" y="2468875"/>
                <a:chExt cx="153620" cy="844910"/>
              </a:xfrm>
            </p:grpSpPr>
            <p:sp>
              <p:nvSpPr>
                <p:cNvPr id="475" name="Google Shape;475;p32"/>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6" name="Google Shape;476;p3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7" name="Google Shape;477;p32"/>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8" name="Google Shape;478;p32"/>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79" name="Google Shape;479;p32"/>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480" name="Google Shape;480;p32"/>
            <p:cNvCxnSpPr>
              <a:endCxn id="479" idx="3"/>
            </p:cNvCxnSpPr>
            <p:nvPr/>
          </p:nvCxnSpPr>
          <p:spPr>
            <a:xfrm rot="10800000">
              <a:off x="2899142" y="4132128"/>
              <a:ext cx="0" cy="609600"/>
            </a:xfrm>
            <a:prstGeom prst="straightConnector1">
              <a:avLst/>
            </a:prstGeom>
            <a:noFill/>
            <a:ln cap="flat" cmpd="sng" w="19050">
              <a:solidFill>
                <a:srgbClr val="7F7F7F"/>
              </a:solidFill>
              <a:prstDash val="solid"/>
              <a:round/>
              <a:headEnd len="sm" w="sm" type="none"/>
              <a:tailEnd len="med" w="med" type="stealth"/>
            </a:ln>
          </p:spPr>
        </p:cxnSp>
      </p:grpSp>
      <p:grpSp>
        <p:nvGrpSpPr>
          <p:cNvPr id="481" name="Google Shape;481;p32"/>
          <p:cNvGrpSpPr/>
          <p:nvPr/>
        </p:nvGrpSpPr>
        <p:grpSpPr>
          <a:xfrm>
            <a:off x="343044" y="4752327"/>
            <a:ext cx="8099752" cy="998787"/>
            <a:chOff x="343044" y="4752327"/>
            <a:chExt cx="8099752" cy="998787"/>
          </a:xfrm>
        </p:grpSpPr>
        <p:sp>
          <p:nvSpPr>
            <p:cNvPr id="482" name="Google Shape;482;p32"/>
            <p:cNvSpPr txBox="1"/>
            <p:nvPr/>
          </p:nvSpPr>
          <p:spPr>
            <a:xfrm>
              <a:off x="343044" y="5381782"/>
              <a:ext cx="331194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(from corpus)</a:t>
              </a:r>
              <a:endParaRPr/>
            </a:p>
          </p:txBody>
        </p:sp>
        <p:sp>
          <p:nvSpPr>
            <p:cNvPr id="483" name="Google Shape;483;p32"/>
            <p:cNvSpPr/>
            <p:nvPr/>
          </p:nvSpPr>
          <p:spPr>
            <a:xfrm rot="-5400000">
              <a:off x="2023910" y="4071799"/>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484" name="Google Shape;484;p32"/>
            <p:cNvSpPr txBox="1"/>
            <p:nvPr/>
          </p:nvSpPr>
          <p:spPr>
            <a:xfrm>
              <a:off x="3746839" y="4752327"/>
              <a:ext cx="4695957"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   the      poor    don’t    have      any    money</a:t>
              </a:r>
              <a:endParaRPr i="1" sz="1600">
                <a:solidFill>
                  <a:schemeClr val="dk1"/>
                </a:solidFill>
                <a:latin typeface="Calibri"/>
                <a:ea typeface="Calibri"/>
                <a:cs typeface="Calibri"/>
                <a:sym typeface="Calibri"/>
              </a:endParaRPr>
            </a:p>
          </p:txBody>
        </p:sp>
        <p:sp>
          <p:nvSpPr>
            <p:cNvPr id="485" name="Google Shape;485;p32"/>
            <p:cNvSpPr txBox="1"/>
            <p:nvPr/>
          </p:nvSpPr>
          <p:spPr>
            <a:xfrm>
              <a:off x="887708" y="4761343"/>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sp>
          <p:nvSpPr>
            <p:cNvPr id="486" name="Google Shape;486;p32"/>
            <p:cNvSpPr txBox="1"/>
            <p:nvPr/>
          </p:nvSpPr>
          <p:spPr>
            <a:xfrm>
              <a:off x="3950989" y="5361927"/>
              <a:ext cx="3769931"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Target sentence (from corpus)</a:t>
              </a:r>
              <a:endParaRPr/>
            </a:p>
          </p:txBody>
        </p:sp>
        <p:sp>
          <p:nvSpPr>
            <p:cNvPr id="487" name="Google Shape;487;p32"/>
            <p:cNvSpPr/>
            <p:nvPr/>
          </p:nvSpPr>
          <p:spPr>
            <a:xfrm rot="-5400000">
              <a:off x="5854728" y="3034192"/>
              <a:ext cx="271031" cy="448680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grpSp>
      <p:sp>
        <p:nvSpPr>
          <p:cNvPr id="488" name="Google Shape;488;p32"/>
          <p:cNvSpPr txBox="1"/>
          <p:nvPr/>
        </p:nvSpPr>
        <p:spPr>
          <a:xfrm>
            <a:off x="2035679" y="5971450"/>
            <a:ext cx="4337289" cy="646331"/>
          </a:xfrm>
          <a:prstGeom prst="rect">
            <a:avLst/>
          </a:prstGeom>
          <a:noFill/>
          <a:ln cap="flat" cmpd="sng" w="19050">
            <a:solidFill>
              <a:srgbClr val="3A87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Seq2seq is optimized as a </a:t>
            </a:r>
            <a:r>
              <a:rPr b="1" lang="en-US" sz="1800" u="sng">
                <a:solidFill>
                  <a:srgbClr val="3A87FF"/>
                </a:solidFill>
                <a:latin typeface="Calibri"/>
                <a:ea typeface="Calibri"/>
                <a:cs typeface="Calibri"/>
                <a:sym typeface="Calibri"/>
              </a:rPr>
              <a:t>single system.</a:t>
            </a:r>
            <a:r>
              <a:rPr lang="en-US" sz="1800">
                <a:solidFill>
                  <a:srgbClr val="3A87FF"/>
                </a:solidFill>
                <a:latin typeface="Calibri"/>
                <a:ea typeface="Calibri"/>
                <a:cs typeface="Calibri"/>
                <a:sym typeface="Calibri"/>
              </a:rPr>
              <a:t> </a:t>
            </a:r>
            <a:endParaRPr/>
          </a:p>
          <a:p>
            <a:pPr indent="0" lvl="0" marL="0" marR="0" rtl="0" algn="ctr">
              <a:spcBef>
                <a:spcPts val="0"/>
              </a:spcBef>
              <a:spcAft>
                <a:spcPts val="0"/>
              </a:spcAft>
              <a:buNone/>
            </a:pPr>
            <a:r>
              <a:rPr lang="en-US" sz="1800">
                <a:solidFill>
                  <a:srgbClr val="3A87FF"/>
                </a:solidFill>
                <a:latin typeface="Calibri"/>
                <a:ea typeface="Calibri"/>
                <a:cs typeface="Calibri"/>
                <a:sym typeface="Calibri"/>
              </a:rPr>
              <a:t>Backpropagation operates “</a:t>
            </a:r>
            <a:r>
              <a:rPr i="1" lang="en-US" sz="1800">
                <a:solidFill>
                  <a:srgbClr val="3A87FF"/>
                </a:solidFill>
                <a:latin typeface="Calibri"/>
                <a:ea typeface="Calibri"/>
                <a:cs typeface="Calibri"/>
                <a:sym typeface="Calibri"/>
              </a:rPr>
              <a:t>end to end”</a:t>
            </a:r>
            <a:r>
              <a:rPr lang="en-US" sz="1800">
                <a:solidFill>
                  <a:srgbClr val="3A87FF"/>
                </a:solidFill>
                <a:latin typeface="Calibri"/>
                <a:ea typeface="Calibri"/>
                <a:cs typeface="Calibri"/>
                <a:sym typeface="Calibri"/>
              </a:rPr>
              <a:t>.</a:t>
            </a:r>
            <a:endParaRPr b="1" sz="1800" u="sng">
              <a:solidFill>
                <a:srgbClr val="3A87FF"/>
              </a:solidFill>
              <a:latin typeface="Calibri"/>
              <a:ea typeface="Calibri"/>
              <a:cs typeface="Calibri"/>
              <a:sym typeface="Calibri"/>
            </a:endParaRPr>
          </a:p>
        </p:txBody>
      </p:sp>
      <p:grpSp>
        <p:nvGrpSpPr>
          <p:cNvPr id="489" name="Google Shape;489;p32"/>
          <p:cNvGrpSpPr/>
          <p:nvPr/>
        </p:nvGrpSpPr>
        <p:grpSpPr>
          <a:xfrm>
            <a:off x="3032006" y="2333795"/>
            <a:ext cx="6111993" cy="2416702"/>
            <a:chOff x="3032006" y="2333795"/>
            <a:chExt cx="6111993" cy="2416702"/>
          </a:xfrm>
        </p:grpSpPr>
        <p:cxnSp>
          <p:nvCxnSpPr>
            <p:cNvPr id="490" name="Google Shape;490;p32"/>
            <p:cNvCxnSpPr>
              <a:stCxn id="479" idx="0"/>
              <a:endCxn id="491" idx="2"/>
            </p:cNvCxnSpPr>
            <p:nvPr/>
          </p:nvCxnSpPr>
          <p:spPr>
            <a:xfrm>
              <a:off x="3032006" y="3742372"/>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492" name="Google Shape;492;p32"/>
            <p:cNvGrpSpPr/>
            <p:nvPr/>
          </p:nvGrpSpPr>
          <p:grpSpPr>
            <a:xfrm>
              <a:off x="4031343" y="2333795"/>
              <a:ext cx="5112656" cy="2416702"/>
              <a:chOff x="4031343" y="2333795"/>
              <a:chExt cx="5112656" cy="2416702"/>
            </a:xfrm>
          </p:grpSpPr>
          <p:grpSp>
            <p:nvGrpSpPr>
              <p:cNvPr id="493" name="Google Shape;493;p32"/>
              <p:cNvGrpSpPr/>
              <p:nvPr/>
            </p:nvGrpSpPr>
            <p:grpSpPr>
              <a:xfrm rot="5400000">
                <a:off x="3814569" y="3609508"/>
                <a:ext cx="779512" cy="265728"/>
                <a:chOff x="6223414" y="4018641"/>
                <a:chExt cx="776477" cy="280329"/>
              </a:xfrm>
            </p:grpSpPr>
            <p:grpSp>
              <p:nvGrpSpPr>
                <p:cNvPr id="494" name="Google Shape;494;p32"/>
                <p:cNvGrpSpPr/>
                <p:nvPr/>
              </p:nvGrpSpPr>
              <p:grpSpPr>
                <a:xfrm rot="-5400000">
                  <a:off x="6550278" y="3846238"/>
                  <a:ext cx="112131" cy="616723"/>
                  <a:chOff x="1883650" y="2468875"/>
                  <a:chExt cx="153620" cy="844910"/>
                </a:xfrm>
              </p:grpSpPr>
              <p:sp>
                <p:nvSpPr>
                  <p:cNvPr id="495" name="Google Shape;495;p32"/>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6" name="Google Shape;496;p3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7" name="Google Shape;497;p3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8" name="Google Shape;498;p3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91" name="Google Shape;491;p3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499" name="Google Shape;499;p32"/>
              <p:cNvCxnSpPr>
                <a:endCxn id="491" idx="3"/>
              </p:cNvCxnSpPr>
              <p:nvPr/>
            </p:nvCxnSpPr>
            <p:spPr>
              <a:xfrm rot="10800000">
                <a:off x="4204325" y="413212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500" name="Google Shape;500;p32"/>
              <p:cNvCxnSpPr>
                <a:stCxn id="491" idx="0"/>
              </p:cNvCxnSpPr>
              <p:nvPr/>
            </p:nvCxnSpPr>
            <p:spPr>
              <a:xfrm>
                <a:off x="4337189" y="374237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501" name="Google Shape;501;p32"/>
              <p:cNvCxnSpPr>
                <a:stCxn id="491" idx="1"/>
              </p:cNvCxnSpPr>
              <p:nvPr/>
            </p:nvCxnSpPr>
            <p:spPr>
              <a:xfrm rot="10800000">
                <a:off x="4204325" y="268871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502" name="Google Shape;502;p32"/>
              <p:cNvGrpSpPr/>
              <p:nvPr/>
            </p:nvGrpSpPr>
            <p:grpSpPr>
              <a:xfrm rot="5400000">
                <a:off x="4424990" y="3618277"/>
                <a:ext cx="779512" cy="265728"/>
                <a:chOff x="6223414" y="4018641"/>
                <a:chExt cx="776477" cy="280329"/>
              </a:xfrm>
            </p:grpSpPr>
            <p:grpSp>
              <p:nvGrpSpPr>
                <p:cNvPr id="503" name="Google Shape;503;p32"/>
                <p:cNvGrpSpPr/>
                <p:nvPr/>
              </p:nvGrpSpPr>
              <p:grpSpPr>
                <a:xfrm rot="-5400000">
                  <a:off x="6550278" y="3846238"/>
                  <a:ext cx="112131" cy="616723"/>
                  <a:chOff x="1883650" y="2468875"/>
                  <a:chExt cx="153620" cy="844910"/>
                </a:xfrm>
              </p:grpSpPr>
              <p:sp>
                <p:nvSpPr>
                  <p:cNvPr id="504" name="Google Shape;504;p32"/>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5" name="Google Shape;505;p3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6" name="Google Shape;506;p3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7" name="Google Shape;507;p3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08" name="Google Shape;508;p3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509" name="Google Shape;509;p32"/>
              <p:cNvCxnSpPr>
                <a:endCxn id="508" idx="3"/>
              </p:cNvCxnSpPr>
              <p:nvPr/>
            </p:nvCxnSpPr>
            <p:spPr>
              <a:xfrm rot="10800000">
                <a:off x="4814746" y="414089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510" name="Google Shape;510;p32"/>
              <p:cNvCxnSpPr>
                <a:stCxn id="508" idx="0"/>
              </p:cNvCxnSpPr>
              <p:nvPr/>
            </p:nvCxnSpPr>
            <p:spPr>
              <a:xfrm>
                <a:off x="4947610" y="3751141"/>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511" name="Google Shape;511;p32"/>
              <p:cNvGrpSpPr/>
              <p:nvPr/>
            </p:nvGrpSpPr>
            <p:grpSpPr>
              <a:xfrm rot="5400000">
                <a:off x="5040660" y="3609508"/>
                <a:ext cx="779512" cy="265728"/>
                <a:chOff x="6223414" y="4018641"/>
                <a:chExt cx="776477" cy="280329"/>
              </a:xfrm>
            </p:grpSpPr>
            <p:grpSp>
              <p:nvGrpSpPr>
                <p:cNvPr id="512" name="Google Shape;512;p32"/>
                <p:cNvGrpSpPr/>
                <p:nvPr/>
              </p:nvGrpSpPr>
              <p:grpSpPr>
                <a:xfrm rot="-5400000">
                  <a:off x="6550278" y="3846238"/>
                  <a:ext cx="112131" cy="616723"/>
                  <a:chOff x="1883650" y="2468875"/>
                  <a:chExt cx="153620" cy="844910"/>
                </a:xfrm>
              </p:grpSpPr>
              <p:sp>
                <p:nvSpPr>
                  <p:cNvPr id="513" name="Google Shape;513;p32"/>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4" name="Google Shape;514;p3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5" name="Google Shape;515;p3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6" name="Google Shape;516;p3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17" name="Google Shape;517;p3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518" name="Google Shape;518;p32"/>
              <p:cNvCxnSpPr>
                <a:endCxn id="517" idx="3"/>
              </p:cNvCxnSpPr>
              <p:nvPr/>
            </p:nvCxnSpPr>
            <p:spPr>
              <a:xfrm rot="10800000">
                <a:off x="5430416" y="413212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519" name="Google Shape;519;p32"/>
              <p:cNvCxnSpPr>
                <a:stCxn id="517" idx="0"/>
              </p:cNvCxnSpPr>
              <p:nvPr/>
            </p:nvCxnSpPr>
            <p:spPr>
              <a:xfrm>
                <a:off x="5563280" y="374237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520" name="Google Shape;520;p32"/>
              <p:cNvGrpSpPr/>
              <p:nvPr/>
            </p:nvGrpSpPr>
            <p:grpSpPr>
              <a:xfrm rot="5400000">
                <a:off x="5651081" y="3609508"/>
                <a:ext cx="779512" cy="265728"/>
                <a:chOff x="6223414" y="4018641"/>
                <a:chExt cx="776477" cy="280329"/>
              </a:xfrm>
            </p:grpSpPr>
            <p:grpSp>
              <p:nvGrpSpPr>
                <p:cNvPr id="521" name="Google Shape;521;p32"/>
                <p:cNvGrpSpPr/>
                <p:nvPr/>
              </p:nvGrpSpPr>
              <p:grpSpPr>
                <a:xfrm rot="-5400000">
                  <a:off x="6550278" y="3846238"/>
                  <a:ext cx="112131" cy="616723"/>
                  <a:chOff x="1883650" y="2468875"/>
                  <a:chExt cx="153620" cy="844910"/>
                </a:xfrm>
              </p:grpSpPr>
              <p:sp>
                <p:nvSpPr>
                  <p:cNvPr id="522" name="Google Shape;522;p32"/>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3" name="Google Shape;523;p3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4" name="Google Shape;524;p3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5" name="Google Shape;525;p3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26" name="Google Shape;526;p3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527" name="Google Shape;527;p32"/>
              <p:cNvCxnSpPr>
                <a:endCxn id="526" idx="3"/>
              </p:cNvCxnSpPr>
              <p:nvPr/>
            </p:nvCxnSpPr>
            <p:spPr>
              <a:xfrm rot="10800000">
                <a:off x="6040837" y="413212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528" name="Google Shape;528;p32"/>
              <p:cNvCxnSpPr>
                <a:stCxn id="526" idx="0"/>
              </p:cNvCxnSpPr>
              <p:nvPr/>
            </p:nvCxnSpPr>
            <p:spPr>
              <a:xfrm>
                <a:off x="6173701" y="374237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529" name="Google Shape;529;p32"/>
              <p:cNvGrpSpPr/>
              <p:nvPr/>
            </p:nvGrpSpPr>
            <p:grpSpPr>
              <a:xfrm rot="5400000">
                <a:off x="6261502" y="3618277"/>
                <a:ext cx="779512" cy="265728"/>
                <a:chOff x="6223414" y="4018641"/>
                <a:chExt cx="776477" cy="280329"/>
              </a:xfrm>
            </p:grpSpPr>
            <p:grpSp>
              <p:nvGrpSpPr>
                <p:cNvPr id="530" name="Google Shape;530;p32"/>
                <p:cNvGrpSpPr/>
                <p:nvPr/>
              </p:nvGrpSpPr>
              <p:grpSpPr>
                <a:xfrm rot="-5400000">
                  <a:off x="6550278" y="3846238"/>
                  <a:ext cx="112131" cy="616723"/>
                  <a:chOff x="1883650" y="2468875"/>
                  <a:chExt cx="153620" cy="844910"/>
                </a:xfrm>
              </p:grpSpPr>
              <p:sp>
                <p:nvSpPr>
                  <p:cNvPr id="531" name="Google Shape;531;p32"/>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2" name="Google Shape;532;p3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3" name="Google Shape;533;p3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4" name="Google Shape;534;p3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35" name="Google Shape;535;p3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536" name="Google Shape;536;p32"/>
              <p:cNvCxnSpPr>
                <a:endCxn id="535" idx="3"/>
              </p:cNvCxnSpPr>
              <p:nvPr/>
            </p:nvCxnSpPr>
            <p:spPr>
              <a:xfrm rot="10800000">
                <a:off x="6651258" y="414089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537" name="Google Shape;537;p32"/>
              <p:cNvCxnSpPr>
                <a:stCxn id="535" idx="0"/>
              </p:cNvCxnSpPr>
              <p:nvPr/>
            </p:nvCxnSpPr>
            <p:spPr>
              <a:xfrm>
                <a:off x="6784122" y="3751141"/>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538" name="Google Shape;538;p32"/>
              <p:cNvGrpSpPr/>
              <p:nvPr/>
            </p:nvGrpSpPr>
            <p:grpSpPr>
              <a:xfrm rot="5400000">
                <a:off x="6877172" y="3609508"/>
                <a:ext cx="779512" cy="265728"/>
                <a:chOff x="6223414" y="4018641"/>
                <a:chExt cx="776477" cy="280329"/>
              </a:xfrm>
            </p:grpSpPr>
            <p:grpSp>
              <p:nvGrpSpPr>
                <p:cNvPr id="539" name="Google Shape;539;p32"/>
                <p:cNvGrpSpPr/>
                <p:nvPr/>
              </p:nvGrpSpPr>
              <p:grpSpPr>
                <a:xfrm rot="-5400000">
                  <a:off x="6550278" y="3846238"/>
                  <a:ext cx="112131" cy="616723"/>
                  <a:chOff x="1883650" y="2468875"/>
                  <a:chExt cx="153620" cy="844910"/>
                </a:xfrm>
              </p:grpSpPr>
              <p:sp>
                <p:nvSpPr>
                  <p:cNvPr id="540" name="Google Shape;540;p32"/>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1" name="Google Shape;541;p3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2" name="Google Shape;542;p3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3" name="Google Shape;543;p3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44" name="Google Shape;544;p3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545" name="Google Shape;545;p32"/>
              <p:cNvCxnSpPr>
                <a:endCxn id="544" idx="3"/>
              </p:cNvCxnSpPr>
              <p:nvPr/>
            </p:nvCxnSpPr>
            <p:spPr>
              <a:xfrm rot="10800000">
                <a:off x="7266928" y="413212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546" name="Google Shape;546;p32"/>
              <p:cNvCxnSpPr>
                <a:stCxn id="544" idx="0"/>
              </p:cNvCxnSpPr>
              <p:nvPr/>
            </p:nvCxnSpPr>
            <p:spPr>
              <a:xfrm>
                <a:off x="7399792" y="374237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547" name="Google Shape;547;p32"/>
              <p:cNvGrpSpPr/>
              <p:nvPr/>
            </p:nvGrpSpPr>
            <p:grpSpPr>
              <a:xfrm rot="5400000">
                <a:off x="7464028" y="3609508"/>
                <a:ext cx="779512" cy="265728"/>
                <a:chOff x="6223414" y="4018641"/>
                <a:chExt cx="776477" cy="280329"/>
              </a:xfrm>
            </p:grpSpPr>
            <p:grpSp>
              <p:nvGrpSpPr>
                <p:cNvPr id="548" name="Google Shape;548;p32"/>
                <p:cNvGrpSpPr/>
                <p:nvPr/>
              </p:nvGrpSpPr>
              <p:grpSpPr>
                <a:xfrm rot="-5400000">
                  <a:off x="6550278" y="3846238"/>
                  <a:ext cx="112131" cy="616723"/>
                  <a:chOff x="1883650" y="2468875"/>
                  <a:chExt cx="153620" cy="844910"/>
                </a:xfrm>
              </p:grpSpPr>
              <p:sp>
                <p:nvSpPr>
                  <p:cNvPr id="549" name="Google Shape;549;p32"/>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0" name="Google Shape;550;p3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1" name="Google Shape;551;p3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2" name="Google Shape;552;p3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53" name="Google Shape;553;p3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554" name="Google Shape;554;p32"/>
              <p:cNvCxnSpPr>
                <a:endCxn id="553" idx="3"/>
              </p:cNvCxnSpPr>
              <p:nvPr/>
            </p:nvCxnSpPr>
            <p:spPr>
              <a:xfrm rot="10800000">
                <a:off x="7853784" y="4132128"/>
                <a:ext cx="0" cy="609600"/>
              </a:xfrm>
              <a:prstGeom prst="straightConnector1">
                <a:avLst/>
              </a:prstGeom>
              <a:noFill/>
              <a:ln cap="flat" cmpd="sng" w="19050">
                <a:solidFill>
                  <a:srgbClr val="7F7F7F"/>
                </a:solidFill>
                <a:prstDash val="solid"/>
                <a:round/>
                <a:headEnd len="sm" w="sm" type="none"/>
                <a:tailEnd len="med" w="med" type="stealth"/>
              </a:ln>
            </p:spPr>
          </p:cxnSp>
          <p:sp>
            <p:nvSpPr>
              <p:cNvPr id="555" name="Google Shape;555;p32"/>
              <p:cNvSpPr txBox="1"/>
              <p:nvPr/>
            </p:nvSpPr>
            <p:spPr>
              <a:xfrm rot="5400000">
                <a:off x="8172780" y="3589287"/>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556" name="Google Shape;556;p32"/>
              <p:cNvSpPr/>
              <p:nvPr/>
            </p:nvSpPr>
            <p:spPr>
              <a:xfrm rot="10800000">
                <a:off x="8572916" y="3384197"/>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557" name="Google Shape;557;p32"/>
              <p:cNvSpPr txBox="1"/>
              <p:nvPr/>
            </p:nvSpPr>
            <p:spPr>
              <a:xfrm>
                <a:off x="4031343" y="2336907"/>
                <a:ext cx="460230" cy="338554"/>
              </a:xfrm>
              <a:prstGeom prst="rect">
                <a:avLst/>
              </a:prstGeom>
              <a:blipFill rotWithShape="1">
                <a:blip r:embed="rId3">
                  <a:alphaModFix/>
                </a:blip>
                <a:stretch>
                  <a:fillRect b="-1071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58" name="Google Shape;558;p32"/>
              <p:cNvCxnSpPr/>
              <p:nvPr/>
            </p:nvCxnSpPr>
            <p:spPr>
              <a:xfrm rot="10800000">
                <a:off x="4823272" y="2695685"/>
                <a:ext cx="0" cy="663782"/>
              </a:xfrm>
              <a:prstGeom prst="straightConnector1">
                <a:avLst/>
              </a:prstGeom>
              <a:noFill/>
              <a:ln cap="flat" cmpd="sng" w="19050">
                <a:solidFill>
                  <a:srgbClr val="7F7F7F"/>
                </a:solidFill>
                <a:prstDash val="solid"/>
                <a:round/>
                <a:headEnd len="sm" w="sm" type="none"/>
                <a:tailEnd len="med" w="med" type="stealth"/>
              </a:ln>
            </p:spPr>
          </p:cxnSp>
          <p:sp>
            <p:nvSpPr>
              <p:cNvPr id="559" name="Google Shape;559;p32"/>
              <p:cNvSpPr txBox="1"/>
              <p:nvPr/>
            </p:nvSpPr>
            <p:spPr>
              <a:xfrm>
                <a:off x="4650290" y="2343758"/>
                <a:ext cx="460230" cy="338554"/>
              </a:xfrm>
              <a:prstGeom prst="rect">
                <a:avLst/>
              </a:prstGeom>
              <a:blipFill rotWithShape="1">
                <a:blip r:embed="rId4">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60" name="Google Shape;560;p32"/>
              <p:cNvCxnSpPr/>
              <p:nvPr/>
            </p:nvCxnSpPr>
            <p:spPr>
              <a:xfrm rot="10800000">
                <a:off x="5434488" y="2685722"/>
                <a:ext cx="0" cy="663782"/>
              </a:xfrm>
              <a:prstGeom prst="straightConnector1">
                <a:avLst/>
              </a:prstGeom>
              <a:noFill/>
              <a:ln cap="flat" cmpd="sng" w="19050">
                <a:solidFill>
                  <a:srgbClr val="7F7F7F"/>
                </a:solidFill>
                <a:prstDash val="solid"/>
                <a:round/>
                <a:headEnd len="sm" w="sm" type="none"/>
                <a:tailEnd len="med" w="med" type="stealth"/>
              </a:ln>
            </p:spPr>
          </p:cxnSp>
          <p:sp>
            <p:nvSpPr>
              <p:cNvPr id="561" name="Google Shape;561;p32"/>
              <p:cNvSpPr txBox="1"/>
              <p:nvPr/>
            </p:nvSpPr>
            <p:spPr>
              <a:xfrm>
                <a:off x="5261506" y="2333795"/>
                <a:ext cx="460230" cy="338554"/>
              </a:xfrm>
              <a:prstGeom prst="rect">
                <a:avLst/>
              </a:prstGeom>
              <a:blipFill rotWithShape="1">
                <a:blip r:embed="rId5">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62" name="Google Shape;562;p32"/>
              <p:cNvCxnSpPr/>
              <p:nvPr/>
            </p:nvCxnSpPr>
            <p:spPr>
              <a:xfrm rot="10800000">
                <a:off x="6040837" y="2686541"/>
                <a:ext cx="0" cy="663782"/>
              </a:xfrm>
              <a:prstGeom prst="straightConnector1">
                <a:avLst/>
              </a:prstGeom>
              <a:noFill/>
              <a:ln cap="flat" cmpd="sng" w="19050">
                <a:solidFill>
                  <a:srgbClr val="7F7F7F"/>
                </a:solidFill>
                <a:prstDash val="solid"/>
                <a:round/>
                <a:headEnd len="sm" w="sm" type="none"/>
                <a:tailEnd len="med" w="med" type="stealth"/>
              </a:ln>
            </p:spPr>
          </p:cxnSp>
          <p:sp>
            <p:nvSpPr>
              <p:cNvPr id="563" name="Google Shape;563;p32"/>
              <p:cNvSpPr txBox="1"/>
              <p:nvPr/>
            </p:nvSpPr>
            <p:spPr>
              <a:xfrm>
                <a:off x="5867855" y="2334614"/>
                <a:ext cx="460230" cy="338554"/>
              </a:xfrm>
              <a:prstGeom prst="rect">
                <a:avLst/>
              </a:prstGeom>
              <a:blipFill rotWithShape="1">
                <a:blip r:embed="rId6">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64" name="Google Shape;564;p32"/>
              <p:cNvCxnSpPr/>
              <p:nvPr/>
            </p:nvCxnSpPr>
            <p:spPr>
              <a:xfrm rot="10800000">
                <a:off x="6649411" y="2695041"/>
                <a:ext cx="0" cy="663782"/>
              </a:xfrm>
              <a:prstGeom prst="straightConnector1">
                <a:avLst/>
              </a:prstGeom>
              <a:noFill/>
              <a:ln cap="flat" cmpd="sng" w="19050">
                <a:solidFill>
                  <a:srgbClr val="7F7F7F"/>
                </a:solidFill>
                <a:prstDash val="solid"/>
                <a:round/>
                <a:headEnd len="sm" w="sm" type="none"/>
                <a:tailEnd len="med" w="med" type="stealth"/>
              </a:ln>
            </p:spPr>
          </p:cxnSp>
          <p:sp>
            <p:nvSpPr>
              <p:cNvPr id="565" name="Google Shape;565;p32"/>
              <p:cNvSpPr txBox="1"/>
              <p:nvPr/>
            </p:nvSpPr>
            <p:spPr>
              <a:xfrm>
                <a:off x="6476429" y="2343114"/>
                <a:ext cx="460230" cy="338554"/>
              </a:xfrm>
              <a:prstGeom prst="rect">
                <a:avLst/>
              </a:prstGeom>
              <a:blipFill rotWithShape="1">
                <a:blip r:embed="rId7">
                  <a:alphaModFix/>
                </a:blip>
                <a:stretch>
                  <a:fillRect b="-1428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66" name="Google Shape;566;p32"/>
              <p:cNvCxnSpPr/>
              <p:nvPr/>
            </p:nvCxnSpPr>
            <p:spPr>
              <a:xfrm rot="10800000">
                <a:off x="7266702" y="2695041"/>
                <a:ext cx="0" cy="663782"/>
              </a:xfrm>
              <a:prstGeom prst="straightConnector1">
                <a:avLst/>
              </a:prstGeom>
              <a:noFill/>
              <a:ln cap="flat" cmpd="sng" w="19050">
                <a:solidFill>
                  <a:srgbClr val="7F7F7F"/>
                </a:solidFill>
                <a:prstDash val="solid"/>
                <a:round/>
                <a:headEnd len="sm" w="sm" type="none"/>
                <a:tailEnd len="med" w="med" type="stealth"/>
              </a:ln>
            </p:spPr>
          </p:cxnSp>
          <p:sp>
            <p:nvSpPr>
              <p:cNvPr id="567" name="Google Shape;567;p32"/>
              <p:cNvSpPr txBox="1"/>
              <p:nvPr/>
            </p:nvSpPr>
            <p:spPr>
              <a:xfrm>
                <a:off x="7093720" y="2343114"/>
                <a:ext cx="460230" cy="338554"/>
              </a:xfrm>
              <a:prstGeom prst="rect">
                <a:avLst/>
              </a:prstGeom>
              <a:blipFill rotWithShape="1">
                <a:blip r:embed="rId8">
                  <a:alphaModFix/>
                </a:blip>
                <a:stretch>
                  <a:fillRect b="-1428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68" name="Google Shape;568;p32"/>
              <p:cNvCxnSpPr/>
              <p:nvPr/>
            </p:nvCxnSpPr>
            <p:spPr>
              <a:xfrm rot="10800000">
                <a:off x="7846649" y="2695651"/>
                <a:ext cx="0" cy="663782"/>
              </a:xfrm>
              <a:prstGeom prst="straightConnector1">
                <a:avLst/>
              </a:prstGeom>
              <a:noFill/>
              <a:ln cap="flat" cmpd="sng" w="19050">
                <a:solidFill>
                  <a:srgbClr val="7F7F7F"/>
                </a:solidFill>
                <a:prstDash val="solid"/>
                <a:round/>
                <a:headEnd len="sm" w="sm" type="none"/>
                <a:tailEnd len="med" w="med" type="stealth"/>
              </a:ln>
            </p:spPr>
          </p:cxnSp>
          <p:sp>
            <p:nvSpPr>
              <p:cNvPr id="569" name="Google Shape;569;p32"/>
              <p:cNvSpPr txBox="1"/>
              <p:nvPr/>
            </p:nvSpPr>
            <p:spPr>
              <a:xfrm>
                <a:off x="7673667" y="2343724"/>
                <a:ext cx="460230" cy="338554"/>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grpSp>
        <p:nvGrpSpPr>
          <p:cNvPr id="570" name="Google Shape;570;p32"/>
          <p:cNvGrpSpPr/>
          <p:nvPr/>
        </p:nvGrpSpPr>
        <p:grpSpPr>
          <a:xfrm>
            <a:off x="4004782" y="1365946"/>
            <a:ext cx="4102554" cy="1011323"/>
            <a:chOff x="4004782" y="1365946"/>
            <a:chExt cx="4102554" cy="1011323"/>
          </a:xfrm>
        </p:grpSpPr>
        <p:cxnSp>
          <p:nvCxnSpPr>
            <p:cNvPr id="571" name="Google Shape;571;p32"/>
            <p:cNvCxnSpPr/>
            <p:nvPr/>
          </p:nvCxnSpPr>
          <p:spPr>
            <a:xfrm rot="10800000">
              <a:off x="4204325" y="1706636"/>
              <a:ext cx="0" cy="663782"/>
            </a:xfrm>
            <a:prstGeom prst="straightConnector1">
              <a:avLst/>
            </a:prstGeom>
            <a:noFill/>
            <a:ln cap="flat" cmpd="sng" w="19050">
              <a:solidFill>
                <a:srgbClr val="7F7F7F"/>
              </a:solidFill>
              <a:prstDash val="solid"/>
              <a:round/>
              <a:headEnd len="sm" w="sm" type="none"/>
              <a:tailEnd len="med" w="med" type="stealth"/>
            </a:ln>
          </p:spPr>
        </p:cxnSp>
        <p:sp>
          <p:nvSpPr>
            <p:cNvPr id="572" name="Google Shape;572;p32"/>
            <p:cNvSpPr txBox="1"/>
            <p:nvPr/>
          </p:nvSpPr>
          <p:spPr>
            <a:xfrm>
              <a:off x="4004782" y="1369058"/>
              <a:ext cx="460230" cy="338554"/>
            </a:xfrm>
            <a:prstGeom prst="rect">
              <a:avLst/>
            </a:prstGeom>
            <a:blipFill rotWithShape="1">
              <a:blip r:embed="rId10">
                <a:alphaModFix/>
              </a:blip>
              <a:stretch>
                <a:fillRect b="-1538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73" name="Google Shape;573;p32"/>
            <p:cNvCxnSpPr/>
            <p:nvPr/>
          </p:nvCxnSpPr>
          <p:spPr>
            <a:xfrm rot="10800000">
              <a:off x="4823272" y="1713487"/>
              <a:ext cx="0" cy="663782"/>
            </a:xfrm>
            <a:prstGeom prst="straightConnector1">
              <a:avLst/>
            </a:prstGeom>
            <a:noFill/>
            <a:ln cap="flat" cmpd="sng" w="19050">
              <a:solidFill>
                <a:srgbClr val="7F7F7F"/>
              </a:solidFill>
              <a:prstDash val="solid"/>
              <a:round/>
              <a:headEnd len="sm" w="sm" type="none"/>
              <a:tailEnd len="med" w="med" type="stealth"/>
            </a:ln>
          </p:spPr>
        </p:cxnSp>
        <p:sp>
          <p:nvSpPr>
            <p:cNvPr id="574" name="Google Shape;574;p32"/>
            <p:cNvSpPr txBox="1"/>
            <p:nvPr/>
          </p:nvSpPr>
          <p:spPr>
            <a:xfrm>
              <a:off x="4623729" y="1375909"/>
              <a:ext cx="460230" cy="338554"/>
            </a:xfrm>
            <a:prstGeom prst="rect">
              <a:avLst/>
            </a:prstGeom>
            <a:blipFill rotWithShape="1">
              <a:blip r:embed="rId11">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75" name="Google Shape;575;p32"/>
            <p:cNvCxnSpPr/>
            <p:nvPr/>
          </p:nvCxnSpPr>
          <p:spPr>
            <a:xfrm rot="10800000">
              <a:off x="5434488" y="1703524"/>
              <a:ext cx="0" cy="663782"/>
            </a:xfrm>
            <a:prstGeom prst="straightConnector1">
              <a:avLst/>
            </a:prstGeom>
            <a:noFill/>
            <a:ln cap="flat" cmpd="sng" w="19050">
              <a:solidFill>
                <a:srgbClr val="7F7F7F"/>
              </a:solidFill>
              <a:prstDash val="solid"/>
              <a:round/>
              <a:headEnd len="sm" w="sm" type="none"/>
              <a:tailEnd len="med" w="med" type="stealth"/>
            </a:ln>
          </p:spPr>
        </p:cxnSp>
        <p:sp>
          <p:nvSpPr>
            <p:cNvPr id="576" name="Google Shape;576;p32"/>
            <p:cNvSpPr txBox="1"/>
            <p:nvPr/>
          </p:nvSpPr>
          <p:spPr>
            <a:xfrm>
              <a:off x="5234945" y="1365946"/>
              <a:ext cx="460230" cy="338554"/>
            </a:xfrm>
            <a:prstGeom prst="rect">
              <a:avLst/>
            </a:prstGeom>
            <a:blipFill rotWithShape="1">
              <a:blip r:embed="rId12">
                <a:alphaModFix/>
              </a:blip>
              <a:stretch>
                <a:fillRect b="-1538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77" name="Google Shape;577;p32"/>
            <p:cNvCxnSpPr/>
            <p:nvPr/>
          </p:nvCxnSpPr>
          <p:spPr>
            <a:xfrm rot="10800000">
              <a:off x="6040837" y="1704343"/>
              <a:ext cx="0" cy="663782"/>
            </a:xfrm>
            <a:prstGeom prst="straightConnector1">
              <a:avLst/>
            </a:prstGeom>
            <a:noFill/>
            <a:ln cap="flat" cmpd="sng" w="19050">
              <a:solidFill>
                <a:srgbClr val="7F7F7F"/>
              </a:solidFill>
              <a:prstDash val="solid"/>
              <a:round/>
              <a:headEnd len="sm" w="sm" type="none"/>
              <a:tailEnd len="med" w="med" type="stealth"/>
            </a:ln>
          </p:spPr>
        </p:cxnSp>
        <p:sp>
          <p:nvSpPr>
            <p:cNvPr id="578" name="Google Shape;578;p32"/>
            <p:cNvSpPr txBox="1"/>
            <p:nvPr/>
          </p:nvSpPr>
          <p:spPr>
            <a:xfrm>
              <a:off x="5841294" y="1366765"/>
              <a:ext cx="460230" cy="338554"/>
            </a:xfrm>
            <a:prstGeom prst="rect">
              <a:avLst/>
            </a:prstGeom>
            <a:blipFill rotWithShape="1">
              <a:blip r:embed="rId13">
                <a:alphaModFix/>
              </a:blip>
              <a:stretch>
                <a:fillRect b="-1538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79" name="Google Shape;579;p32"/>
            <p:cNvCxnSpPr/>
            <p:nvPr/>
          </p:nvCxnSpPr>
          <p:spPr>
            <a:xfrm rot="10800000">
              <a:off x="6649411" y="1712843"/>
              <a:ext cx="0" cy="663782"/>
            </a:xfrm>
            <a:prstGeom prst="straightConnector1">
              <a:avLst/>
            </a:prstGeom>
            <a:noFill/>
            <a:ln cap="flat" cmpd="sng" w="19050">
              <a:solidFill>
                <a:srgbClr val="7F7F7F"/>
              </a:solidFill>
              <a:prstDash val="solid"/>
              <a:round/>
              <a:headEnd len="sm" w="sm" type="none"/>
              <a:tailEnd len="med" w="med" type="stealth"/>
            </a:ln>
          </p:spPr>
        </p:cxnSp>
        <p:sp>
          <p:nvSpPr>
            <p:cNvPr id="580" name="Google Shape;580;p32"/>
            <p:cNvSpPr txBox="1"/>
            <p:nvPr/>
          </p:nvSpPr>
          <p:spPr>
            <a:xfrm>
              <a:off x="6449868" y="1375265"/>
              <a:ext cx="460230" cy="338554"/>
            </a:xfrm>
            <a:prstGeom prst="rect">
              <a:avLst/>
            </a:prstGeom>
            <a:blipFill rotWithShape="1">
              <a:blip r:embed="rId14">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81" name="Google Shape;581;p32"/>
            <p:cNvCxnSpPr/>
            <p:nvPr/>
          </p:nvCxnSpPr>
          <p:spPr>
            <a:xfrm rot="10800000">
              <a:off x="7266702" y="1712843"/>
              <a:ext cx="0" cy="663782"/>
            </a:xfrm>
            <a:prstGeom prst="straightConnector1">
              <a:avLst/>
            </a:prstGeom>
            <a:noFill/>
            <a:ln cap="flat" cmpd="sng" w="19050">
              <a:solidFill>
                <a:srgbClr val="7F7F7F"/>
              </a:solidFill>
              <a:prstDash val="solid"/>
              <a:round/>
              <a:headEnd len="sm" w="sm" type="none"/>
              <a:tailEnd len="med" w="med" type="stealth"/>
            </a:ln>
          </p:spPr>
        </p:cxnSp>
        <p:sp>
          <p:nvSpPr>
            <p:cNvPr id="582" name="Google Shape;582;p32"/>
            <p:cNvSpPr txBox="1"/>
            <p:nvPr/>
          </p:nvSpPr>
          <p:spPr>
            <a:xfrm>
              <a:off x="7067159" y="1375265"/>
              <a:ext cx="460230" cy="338554"/>
            </a:xfrm>
            <a:prstGeom prst="rect">
              <a:avLst/>
            </a:prstGeom>
            <a:blipFill rotWithShape="1">
              <a:blip r:embed="rId15">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83" name="Google Shape;583;p32"/>
            <p:cNvCxnSpPr/>
            <p:nvPr/>
          </p:nvCxnSpPr>
          <p:spPr>
            <a:xfrm rot="10800000">
              <a:off x="7846649" y="1713453"/>
              <a:ext cx="0" cy="663782"/>
            </a:xfrm>
            <a:prstGeom prst="straightConnector1">
              <a:avLst/>
            </a:prstGeom>
            <a:noFill/>
            <a:ln cap="flat" cmpd="sng" w="19050">
              <a:solidFill>
                <a:srgbClr val="7F7F7F"/>
              </a:solidFill>
              <a:prstDash val="solid"/>
              <a:round/>
              <a:headEnd len="sm" w="sm" type="none"/>
              <a:tailEnd len="med" w="med" type="stealth"/>
            </a:ln>
          </p:spPr>
        </p:cxnSp>
        <p:sp>
          <p:nvSpPr>
            <p:cNvPr id="584" name="Google Shape;584;p32"/>
            <p:cNvSpPr txBox="1"/>
            <p:nvPr/>
          </p:nvSpPr>
          <p:spPr>
            <a:xfrm>
              <a:off x="7647106" y="1375875"/>
              <a:ext cx="460230" cy="338554"/>
            </a:xfrm>
            <a:prstGeom prst="rect">
              <a:avLst/>
            </a:prstGeom>
            <a:blipFill rotWithShape="1">
              <a:blip r:embed="rId16">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585" name="Google Shape;585;p32"/>
          <p:cNvGrpSpPr/>
          <p:nvPr/>
        </p:nvGrpSpPr>
        <p:grpSpPr>
          <a:xfrm>
            <a:off x="951799" y="1702440"/>
            <a:ext cx="6938248" cy="2066789"/>
            <a:chOff x="951799" y="1702440"/>
            <a:chExt cx="6938248" cy="2066789"/>
          </a:xfrm>
        </p:grpSpPr>
        <p:cxnSp>
          <p:nvCxnSpPr>
            <p:cNvPr id="586" name="Google Shape;586;p32"/>
            <p:cNvCxnSpPr/>
            <p:nvPr/>
          </p:nvCxnSpPr>
          <p:spPr>
            <a:xfrm rot="10800000">
              <a:off x="951799" y="3745367"/>
              <a:ext cx="6938248" cy="0"/>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cxnSp>
          <p:nvCxnSpPr>
            <p:cNvPr id="587" name="Google Shape;587;p32"/>
            <p:cNvCxnSpPr/>
            <p:nvPr/>
          </p:nvCxnSpPr>
          <p:spPr>
            <a:xfrm>
              <a:off x="4204325" y="1705552"/>
              <a:ext cx="0" cy="2056826"/>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cxnSp>
          <p:nvCxnSpPr>
            <p:cNvPr id="588" name="Google Shape;588;p32"/>
            <p:cNvCxnSpPr/>
            <p:nvPr/>
          </p:nvCxnSpPr>
          <p:spPr>
            <a:xfrm>
              <a:off x="4823272" y="1712403"/>
              <a:ext cx="0" cy="2056826"/>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cxnSp>
          <p:nvCxnSpPr>
            <p:cNvPr id="589" name="Google Shape;589;p32"/>
            <p:cNvCxnSpPr/>
            <p:nvPr/>
          </p:nvCxnSpPr>
          <p:spPr>
            <a:xfrm>
              <a:off x="5434488" y="1702440"/>
              <a:ext cx="0" cy="2056800"/>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cxnSp>
          <p:nvCxnSpPr>
            <p:cNvPr id="590" name="Google Shape;590;p32"/>
            <p:cNvCxnSpPr/>
            <p:nvPr/>
          </p:nvCxnSpPr>
          <p:spPr>
            <a:xfrm>
              <a:off x="6040837" y="1703259"/>
              <a:ext cx="0" cy="2056826"/>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cxnSp>
          <p:nvCxnSpPr>
            <p:cNvPr id="591" name="Google Shape;591;p32"/>
            <p:cNvCxnSpPr/>
            <p:nvPr/>
          </p:nvCxnSpPr>
          <p:spPr>
            <a:xfrm>
              <a:off x="6649411" y="1711759"/>
              <a:ext cx="0" cy="2056826"/>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cxnSp>
          <p:nvCxnSpPr>
            <p:cNvPr id="592" name="Google Shape;592;p32"/>
            <p:cNvCxnSpPr/>
            <p:nvPr/>
          </p:nvCxnSpPr>
          <p:spPr>
            <a:xfrm>
              <a:off x="7266702" y="1711759"/>
              <a:ext cx="0" cy="2056826"/>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cxnSp>
          <p:nvCxnSpPr>
            <p:cNvPr id="593" name="Google Shape;593;p32"/>
            <p:cNvCxnSpPr/>
            <p:nvPr/>
          </p:nvCxnSpPr>
          <p:spPr>
            <a:xfrm>
              <a:off x="7846649" y="1712369"/>
              <a:ext cx="0" cy="2056826"/>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grpSp>
      <p:grpSp>
        <p:nvGrpSpPr>
          <p:cNvPr id="594" name="Google Shape;594;p32"/>
          <p:cNvGrpSpPr/>
          <p:nvPr/>
        </p:nvGrpSpPr>
        <p:grpSpPr>
          <a:xfrm>
            <a:off x="3601124" y="857918"/>
            <a:ext cx="1227149" cy="853082"/>
            <a:chOff x="3608868" y="852470"/>
            <a:chExt cx="1227149" cy="853082"/>
          </a:xfrm>
        </p:grpSpPr>
        <p:sp>
          <p:nvSpPr>
            <p:cNvPr id="595" name="Google Shape;595;p32"/>
            <p:cNvSpPr txBox="1"/>
            <p:nvPr/>
          </p:nvSpPr>
          <p:spPr>
            <a:xfrm>
              <a:off x="3608868" y="852470"/>
              <a:ext cx="1227149"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chemeClr val="accent3"/>
                  </a:solidFill>
                  <a:latin typeface="Calibri"/>
                  <a:ea typeface="Calibri"/>
                  <a:cs typeface="Calibri"/>
                  <a:sym typeface="Calibri"/>
                </a:rPr>
                <a:t>= negative log </a:t>
              </a:r>
              <a:br>
                <a:rPr lang="en-US" sz="1400">
                  <a:solidFill>
                    <a:schemeClr val="accent3"/>
                  </a:solidFill>
                  <a:latin typeface="Calibri"/>
                  <a:ea typeface="Calibri"/>
                  <a:cs typeface="Calibri"/>
                  <a:sym typeface="Calibri"/>
                </a:rPr>
              </a:br>
              <a:r>
                <a:rPr lang="en-US" sz="1400">
                  <a:solidFill>
                    <a:schemeClr val="accent3"/>
                  </a:solidFill>
                  <a:latin typeface="Calibri"/>
                  <a:ea typeface="Calibri"/>
                  <a:cs typeface="Calibri"/>
                  <a:sym typeface="Calibri"/>
                </a:rPr>
                <a:t>prob of “the”</a:t>
              </a:r>
              <a:endParaRPr/>
            </a:p>
          </p:txBody>
        </p:sp>
        <p:sp>
          <p:nvSpPr>
            <p:cNvPr id="596" name="Google Shape;596;p32"/>
            <p:cNvSpPr/>
            <p:nvPr/>
          </p:nvSpPr>
          <p:spPr>
            <a:xfrm>
              <a:off x="3986919" y="1379463"/>
              <a:ext cx="434811" cy="326089"/>
            </a:xfrm>
            <a:prstGeom prst="rect">
              <a:avLst/>
            </a:prstGeom>
            <a:no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grpSp>
      <p:grpSp>
        <p:nvGrpSpPr>
          <p:cNvPr id="597" name="Google Shape;597;p32"/>
          <p:cNvGrpSpPr/>
          <p:nvPr/>
        </p:nvGrpSpPr>
        <p:grpSpPr>
          <a:xfrm>
            <a:off x="1770783" y="1135146"/>
            <a:ext cx="6308029" cy="810607"/>
            <a:chOff x="1770783" y="1135146"/>
            <a:chExt cx="6308029" cy="810607"/>
          </a:xfrm>
        </p:grpSpPr>
        <p:sp>
          <p:nvSpPr>
            <p:cNvPr id="598" name="Google Shape;598;p32"/>
            <p:cNvSpPr txBox="1"/>
            <p:nvPr/>
          </p:nvSpPr>
          <p:spPr>
            <a:xfrm>
              <a:off x="1770783" y="1135146"/>
              <a:ext cx="1662268" cy="810607"/>
            </a:xfrm>
            <a:prstGeom prst="rect">
              <a:avLst/>
            </a:prstGeom>
            <a:blipFill rotWithShape="1">
              <a:blip r:embed="rId17">
                <a:alphaModFix/>
              </a:blip>
              <a:stretch>
                <a:fillRect b="-143059" l="0" r="-756" t="-9229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99" name="Google Shape;599;p32"/>
            <p:cNvSpPr txBox="1"/>
            <p:nvPr/>
          </p:nvSpPr>
          <p:spPr>
            <a:xfrm>
              <a:off x="3376700" y="1372915"/>
              <a:ext cx="470211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                 +          +         +         +          +         +</a:t>
              </a:r>
              <a:endParaRPr sz="1800">
                <a:solidFill>
                  <a:schemeClr val="dk1"/>
                </a:solidFill>
                <a:latin typeface="Calibri"/>
                <a:ea typeface="Calibri"/>
                <a:cs typeface="Calibri"/>
                <a:sym typeface="Calibri"/>
              </a:endParaRPr>
            </a:p>
          </p:txBody>
        </p:sp>
      </p:grpSp>
      <p:grpSp>
        <p:nvGrpSpPr>
          <p:cNvPr id="600" name="Google Shape;600;p32"/>
          <p:cNvGrpSpPr/>
          <p:nvPr/>
        </p:nvGrpSpPr>
        <p:grpSpPr>
          <a:xfrm>
            <a:off x="7166004" y="860362"/>
            <a:ext cx="1361290" cy="853581"/>
            <a:chOff x="3511226" y="851971"/>
            <a:chExt cx="1361290" cy="853581"/>
          </a:xfrm>
        </p:grpSpPr>
        <p:sp>
          <p:nvSpPr>
            <p:cNvPr id="601" name="Google Shape;601;p32"/>
            <p:cNvSpPr txBox="1"/>
            <p:nvPr/>
          </p:nvSpPr>
          <p:spPr>
            <a:xfrm>
              <a:off x="3511226" y="851971"/>
              <a:ext cx="1361290"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chemeClr val="accent3"/>
                  </a:solidFill>
                  <a:latin typeface="Calibri"/>
                  <a:ea typeface="Calibri"/>
                  <a:cs typeface="Calibri"/>
                  <a:sym typeface="Calibri"/>
                </a:rPr>
                <a:t>= negative log </a:t>
              </a:r>
              <a:br>
                <a:rPr lang="en-US" sz="1400">
                  <a:solidFill>
                    <a:schemeClr val="accent3"/>
                  </a:solidFill>
                  <a:latin typeface="Calibri"/>
                  <a:ea typeface="Calibri"/>
                  <a:cs typeface="Calibri"/>
                  <a:sym typeface="Calibri"/>
                </a:rPr>
              </a:br>
              <a:r>
                <a:rPr lang="en-US" sz="1400">
                  <a:solidFill>
                    <a:schemeClr val="accent3"/>
                  </a:solidFill>
                  <a:latin typeface="Calibri"/>
                  <a:ea typeface="Calibri"/>
                  <a:cs typeface="Calibri"/>
                  <a:sym typeface="Calibri"/>
                </a:rPr>
                <a:t>prob of &lt;END&gt;</a:t>
              </a:r>
              <a:endParaRPr/>
            </a:p>
          </p:txBody>
        </p:sp>
        <p:sp>
          <p:nvSpPr>
            <p:cNvPr id="602" name="Google Shape;602;p32"/>
            <p:cNvSpPr/>
            <p:nvPr/>
          </p:nvSpPr>
          <p:spPr>
            <a:xfrm>
              <a:off x="3986919" y="1379463"/>
              <a:ext cx="434811" cy="326089"/>
            </a:xfrm>
            <a:prstGeom prst="rect">
              <a:avLst/>
            </a:prstGeom>
            <a:no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grpSp>
      <p:grpSp>
        <p:nvGrpSpPr>
          <p:cNvPr id="603" name="Google Shape;603;p32"/>
          <p:cNvGrpSpPr/>
          <p:nvPr/>
        </p:nvGrpSpPr>
        <p:grpSpPr>
          <a:xfrm>
            <a:off x="5442983" y="849389"/>
            <a:ext cx="1273787" cy="853082"/>
            <a:chOff x="3603922" y="852470"/>
            <a:chExt cx="1273787" cy="853082"/>
          </a:xfrm>
        </p:grpSpPr>
        <p:sp>
          <p:nvSpPr>
            <p:cNvPr id="604" name="Google Shape;604;p32"/>
            <p:cNvSpPr txBox="1"/>
            <p:nvPr/>
          </p:nvSpPr>
          <p:spPr>
            <a:xfrm>
              <a:off x="3603922" y="852470"/>
              <a:ext cx="1273787"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chemeClr val="accent3"/>
                  </a:solidFill>
                  <a:latin typeface="Calibri"/>
                  <a:ea typeface="Calibri"/>
                  <a:cs typeface="Calibri"/>
                  <a:sym typeface="Calibri"/>
                </a:rPr>
                <a:t>= negative log </a:t>
              </a:r>
              <a:br>
                <a:rPr lang="en-US" sz="1400">
                  <a:solidFill>
                    <a:schemeClr val="accent3"/>
                  </a:solidFill>
                  <a:latin typeface="Calibri"/>
                  <a:ea typeface="Calibri"/>
                  <a:cs typeface="Calibri"/>
                  <a:sym typeface="Calibri"/>
                </a:rPr>
              </a:br>
              <a:r>
                <a:rPr lang="en-US" sz="1400">
                  <a:solidFill>
                    <a:schemeClr val="accent3"/>
                  </a:solidFill>
                  <a:latin typeface="Calibri"/>
                  <a:ea typeface="Calibri"/>
                  <a:cs typeface="Calibri"/>
                  <a:sym typeface="Calibri"/>
                </a:rPr>
                <a:t>prob of “have”</a:t>
              </a:r>
              <a:endParaRPr/>
            </a:p>
          </p:txBody>
        </p:sp>
        <p:sp>
          <p:nvSpPr>
            <p:cNvPr id="605" name="Google Shape;605;p32"/>
            <p:cNvSpPr/>
            <p:nvPr/>
          </p:nvSpPr>
          <p:spPr>
            <a:xfrm>
              <a:off x="3986919" y="1379463"/>
              <a:ext cx="434811" cy="326089"/>
            </a:xfrm>
            <a:prstGeom prst="rect">
              <a:avLst/>
            </a:prstGeom>
            <a:no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sp>
        <p:nvSpPr>
          <p:cNvPr id="610" name="Google Shape;610;p33"/>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Better-than-greedy decoding?</a:t>
            </a:r>
            <a:endParaRPr/>
          </a:p>
        </p:txBody>
      </p:sp>
      <p:sp>
        <p:nvSpPr>
          <p:cNvPr id="611" name="Google Shape;611;p33"/>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We showed how to generate (or “decode”) the target sentence by taking argmax on each step of the decoder</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This is </a:t>
            </a:r>
            <a:r>
              <a:rPr b="0" i="0" lang="en-US" sz="2400" u="none" cap="none" strike="noStrike">
                <a:solidFill>
                  <a:schemeClr val="accent3"/>
                </a:solidFill>
                <a:latin typeface="Calibri"/>
                <a:ea typeface="Calibri"/>
                <a:cs typeface="Calibri"/>
                <a:sym typeface="Calibri"/>
              </a:rPr>
              <a:t>greedy decoding </a:t>
            </a:r>
            <a:r>
              <a:rPr b="0" i="0" lang="en-US" sz="2400" u="none" cap="none" strike="noStrike">
                <a:solidFill>
                  <a:schemeClr val="dk1"/>
                </a:solidFill>
                <a:latin typeface="Calibri"/>
                <a:ea typeface="Calibri"/>
                <a:cs typeface="Calibri"/>
                <a:sym typeface="Calibri"/>
              </a:rPr>
              <a:t>(take most probable word on each step)</a:t>
            </a:r>
            <a:endParaRPr/>
          </a:p>
          <a:p>
            <a:pPr indent="-342900" lvl="0" marL="342900" marR="0" rtl="0" algn="l">
              <a:spcBef>
                <a:spcPts val="480"/>
              </a:spcBef>
              <a:spcAft>
                <a:spcPts val="0"/>
              </a:spcAft>
              <a:buClr>
                <a:srgbClr val="CC0000"/>
              </a:buClr>
              <a:buSzPts val="2400"/>
              <a:buFont typeface="Times"/>
              <a:buChar char="•"/>
            </a:pPr>
            <a:r>
              <a:rPr b="1" i="0" lang="en-US" sz="2400" u="none" cap="none" strike="noStrike">
                <a:solidFill>
                  <a:srgbClr val="C00000"/>
                </a:solidFill>
                <a:latin typeface="Calibri"/>
                <a:ea typeface="Calibri"/>
                <a:cs typeface="Calibri"/>
                <a:sym typeface="Calibri"/>
              </a:rPr>
              <a:t>Problems?</a:t>
            </a:r>
            <a:endParaRPr/>
          </a:p>
        </p:txBody>
      </p:sp>
      <p:sp>
        <p:nvSpPr>
          <p:cNvPr id="612" name="Google Shape;612;p33"/>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613" name="Google Shape;613;p33"/>
          <p:cNvGrpSpPr/>
          <p:nvPr/>
        </p:nvGrpSpPr>
        <p:grpSpPr>
          <a:xfrm>
            <a:off x="2385797" y="2158391"/>
            <a:ext cx="4695957" cy="2776835"/>
            <a:chOff x="3786334" y="1627128"/>
            <a:chExt cx="4695957" cy="2776835"/>
          </a:xfrm>
        </p:grpSpPr>
        <p:sp>
          <p:nvSpPr>
            <p:cNvPr id="614" name="Google Shape;614;p33"/>
            <p:cNvSpPr txBox="1"/>
            <p:nvPr/>
          </p:nvSpPr>
          <p:spPr>
            <a:xfrm>
              <a:off x="3786334" y="4065409"/>
              <a:ext cx="911025"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grpSp>
          <p:nvGrpSpPr>
            <p:cNvPr id="615" name="Google Shape;615;p33"/>
            <p:cNvGrpSpPr/>
            <p:nvPr/>
          </p:nvGrpSpPr>
          <p:grpSpPr>
            <a:xfrm>
              <a:off x="4110956" y="2665698"/>
              <a:ext cx="265728" cy="1389112"/>
              <a:chOff x="4110956" y="2665698"/>
              <a:chExt cx="265728" cy="1389112"/>
            </a:xfrm>
          </p:grpSpPr>
          <p:grpSp>
            <p:nvGrpSpPr>
              <p:cNvPr id="616" name="Google Shape;616;p33"/>
              <p:cNvGrpSpPr/>
              <p:nvPr/>
            </p:nvGrpSpPr>
            <p:grpSpPr>
              <a:xfrm rot="5400000">
                <a:off x="3854064" y="2922590"/>
                <a:ext cx="779512" cy="265728"/>
                <a:chOff x="6223414" y="4018641"/>
                <a:chExt cx="776477" cy="280329"/>
              </a:xfrm>
            </p:grpSpPr>
            <p:grpSp>
              <p:nvGrpSpPr>
                <p:cNvPr id="617" name="Google Shape;617;p33"/>
                <p:cNvGrpSpPr/>
                <p:nvPr/>
              </p:nvGrpSpPr>
              <p:grpSpPr>
                <a:xfrm rot="-5400000">
                  <a:off x="6550278" y="3846238"/>
                  <a:ext cx="112131" cy="616723"/>
                  <a:chOff x="1883650" y="2468875"/>
                  <a:chExt cx="153620" cy="844910"/>
                </a:xfrm>
              </p:grpSpPr>
              <p:sp>
                <p:nvSpPr>
                  <p:cNvPr id="618" name="Google Shape;618;p3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9" name="Google Shape;619;p3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0" name="Google Shape;620;p3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1" name="Google Shape;621;p3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22" name="Google Shape;622;p3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623" name="Google Shape;623;p33"/>
              <p:cNvCxnSpPr>
                <a:endCxn id="622" idx="3"/>
              </p:cNvCxnSpPr>
              <p:nvPr/>
            </p:nvCxnSpPr>
            <p:spPr>
              <a:xfrm rot="10800000">
                <a:off x="4243820" y="3445210"/>
                <a:ext cx="0" cy="609600"/>
              </a:xfrm>
              <a:prstGeom prst="straightConnector1">
                <a:avLst/>
              </a:prstGeom>
              <a:noFill/>
              <a:ln cap="flat" cmpd="sng" w="19050">
                <a:solidFill>
                  <a:srgbClr val="7F7F7F"/>
                </a:solidFill>
                <a:prstDash val="solid"/>
                <a:round/>
                <a:headEnd len="sm" w="sm" type="none"/>
                <a:tailEnd len="med" w="med" type="stealth"/>
              </a:ln>
            </p:spPr>
          </p:cxnSp>
        </p:grpSp>
        <p:grpSp>
          <p:nvGrpSpPr>
            <p:cNvPr id="624" name="Google Shape;624;p33"/>
            <p:cNvGrpSpPr/>
            <p:nvPr/>
          </p:nvGrpSpPr>
          <p:grpSpPr>
            <a:xfrm>
              <a:off x="4376684" y="2674467"/>
              <a:ext cx="610421" cy="1389112"/>
              <a:chOff x="4376684" y="2674467"/>
              <a:chExt cx="610421" cy="1389112"/>
            </a:xfrm>
          </p:grpSpPr>
          <p:cxnSp>
            <p:nvCxnSpPr>
              <p:cNvPr id="625" name="Google Shape;625;p33"/>
              <p:cNvCxnSpPr>
                <a:stCxn id="622" idx="0"/>
              </p:cNvCxnSpPr>
              <p:nvPr/>
            </p:nvCxnSpPr>
            <p:spPr>
              <a:xfrm>
                <a:off x="4376684" y="3055454"/>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626" name="Google Shape;626;p33"/>
              <p:cNvGrpSpPr/>
              <p:nvPr/>
            </p:nvGrpSpPr>
            <p:grpSpPr>
              <a:xfrm rot="5400000">
                <a:off x="4464485" y="2931359"/>
                <a:ext cx="779512" cy="265728"/>
                <a:chOff x="6223414" y="4018641"/>
                <a:chExt cx="776477" cy="280329"/>
              </a:xfrm>
            </p:grpSpPr>
            <p:grpSp>
              <p:nvGrpSpPr>
                <p:cNvPr id="627" name="Google Shape;627;p33"/>
                <p:cNvGrpSpPr/>
                <p:nvPr/>
              </p:nvGrpSpPr>
              <p:grpSpPr>
                <a:xfrm rot="-5400000">
                  <a:off x="6550278" y="3846238"/>
                  <a:ext cx="112131" cy="616723"/>
                  <a:chOff x="1883650" y="2468875"/>
                  <a:chExt cx="153620" cy="844910"/>
                </a:xfrm>
              </p:grpSpPr>
              <p:sp>
                <p:nvSpPr>
                  <p:cNvPr id="628" name="Google Shape;628;p3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9" name="Google Shape;629;p3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0" name="Google Shape;630;p3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1" name="Google Shape;631;p3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32" name="Google Shape;632;p3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633" name="Google Shape;633;p33"/>
              <p:cNvCxnSpPr>
                <a:endCxn id="632" idx="3"/>
              </p:cNvCxnSpPr>
              <p:nvPr/>
            </p:nvCxnSpPr>
            <p:spPr>
              <a:xfrm rot="10800000">
                <a:off x="4854241" y="3453979"/>
                <a:ext cx="0" cy="609600"/>
              </a:xfrm>
              <a:prstGeom prst="straightConnector1">
                <a:avLst/>
              </a:prstGeom>
              <a:noFill/>
              <a:ln cap="flat" cmpd="sng" w="19050">
                <a:solidFill>
                  <a:srgbClr val="7F7F7F"/>
                </a:solidFill>
                <a:prstDash val="solid"/>
                <a:round/>
                <a:headEnd len="sm" w="sm" type="none"/>
                <a:tailEnd len="med" w="med" type="stealth"/>
              </a:ln>
            </p:spPr>
          </p:cxnSp>
        </p:grpSp>
        <p:grpSp>
          <p:nvGrpSpPr>
            <p:cNvPr id="634" name="Google Shape;634;p33"/>
            <p:cNvGrpSpPr/>
            <p:nvPr/>
          </p:nvGrpSpPr>
          <p:grpSpPr>
            <a:xfrm>
              <a:off x="4987105" y="2665698"/>
              <a:ext cx="615670" cy="1389112"/>
              <a:chOff x="4987105" y="2665698"/>
              <a:chExt cx="615670" cy="1389112"/>
            </a:xfrm>
          </p:grpSpPr>
          <p:cxnSp>
            <p:nvCxnSpPr>
              <p:cNvPr id="635" name="Google Shape;635;p33"/>
              <p:cNvCxnSpPr>
                <a:stCxn id="632" idx="0"/>
              </p:cNvCxnSpPr>
              <p:nvPr/>
            </p:nvCxnSpPr>
            <p:spPr>
              <a:xfrm>
                <a:off x="4987105" y="306422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636" name="Google Shape;636;p33"/>
              <p:cNvGrpSpPr/>
              <p:nvPr/>
            </p:nvGrpSpPr>
            <p:grpSpPr>
              <a:xfrm rot="5400000">
                <a:off x="5080155" y="2922590"/>
                <a:ext cx="779512" cy="265728"/>
                <a:chOff x="6223414" y="4018641"/>
                <a:chExt cx="776477" cy="280329"/>
              </a:xfrm>
            </p:grpSpPr>
            <p:grpSp>
              <p:nvGrpSpPr>
                <p:cNvPr id="637" name="Google Shape;637;p33"/>
                <p:cNvGrpSpPr/>
                <p:nvPr/>
              </p:nvGrpSpPr>
              <p:grpSpPr>
                <a:xfrm rot="-5400000">
                  <a:off x="6550278" y="3846238"/>
                  <a:ext cx="112131" cy="616723"/>
                  <a:chOff x="1883650" y="2468875"/>
                  <a:chExt cx="153620" cy="844910"/>
                </a:xfrm>
              </p:grpSpPr>
              <p:sp>
                <p:nvSpPr>
                  <p:cNvPr id="638" name="Google Shape;638;p3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9" name="Google Shape;639;p3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0" name="Google Shape;640;p3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1" name="Google Shape;641;p3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42" name="Google Shape;642;p3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643" name="Google Shape;643;p33"/>
              <p:cNvCxnSpPr>
                <a:endCxn id="642" idx="3"/>
              </p:cNvCxnSpPr>
              <p:nvPr/>
            </p:nvCxnSpPr>
            <p:spPr>
              <a:xfrm rot="10800000">
                <a:off x="5469911" y="3445210"/>
                <a:ext cx="0" cy="609600"/>
              </a:xfrm>
              <a:prstGeom prst="straightConnector1">
                <a:avLst/>
              </a:prstGeom>
              <a:noFill/>
              <a:ln cap="flat" cmpd="sng" w="19050">
                <a:solidFill>
                  <a:srgbClr val="7F7F7F"/>
                </a:solidFill>
                <a:prstDash val="solid"/>
                <a:round/>
                <a:headEnd len="sm" w="sm" type="none"/>
                <a:tailEnd len="med" w="med" type="stealth"/>
              </a:ln>
            </p:spPr>
          </p:cxnSp>
        </p:grpSp>
        <p:grpSp>
          <p:nvGrpSpPr>
            <p:cNvPr id="644" name="Google Shape;644;p33"/>
            <p:cNvGrpSpPr/>
            <p:nvPr/>
          </p:nvGrpSpPr>
          <p:grpSpPr>
            <a:xfrm>
              <a:off x="3959520" y="1637761"/>
              <a:ext cx="519159" cy="1125910"/>
              <a:chOff x="3959520" y="1637761"/>
              <a:chExt cx="519159" cy="1125910"/>
            </a:xfrm>
          </p:grpSpPr>
          <p:cxnSp>
            <p:nvCxnSpPr>
              <p:cNvPr id="645" name="Google Shape;645;p33"/>
              <p:cNvCxnSpPr>
                <a:stCxn id="622" idx="1"/>
              </p:cNvCxnSpPr>
              <p:nvPr/>
            </p:nvCxnSpPr>
            <p:spPr>
              <a:xfrm rot="10800000">
                <a:off x="4243820" y="2001798"/>
                <a:ext cx="0" cy="663900"/>
              </a:xfrm>
              <a:prstGeom prst="straightConnector1">
                <a:avLst/>
              </a:prstGeom>
              <a:noFill/>
              <a:ln cap="flat" cmpd="sng" w="19050">
                <a:solidFill>
                  <a:srgbClr val="7F7F7F"/>
                </a:solidFill>
                <a:prstDash val="solid"/>
                <a:round/>
                <a:headEnd len="sm" w="sm" type="none"/>
                <a:tailEnd len="med" w="med" type="stealth"/>
              </a:ln>
            </p:spPr>
          </p:cxnSp>
          <p:sp>
            <p:nvSpPr>
              <p:cNvPr id="646" name="Google Shape;646;p33"/>
              <p:cNvSpPr txBox="1"/>
              <p:nvPr/>
            </p:nvSpPr>
            <p:spPr>
              <a:xfrm>
                <a:off x="4014642" y="1637761"/>
                <a:ext cx="464037"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sp>
            <p:nvSpPr>
              <p:cNvPr id="647" name="Google Shape;647;p33"/>
              <p:cNvSpPr txBox="1"/>
              <p:nvPr/>
            </p:nvSpPr>
            <p:spPr>
              <a:xfrm rot="-5400000">
                <a:off x="3722181" y="2218555"/>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grpSp>
        <p:grpSp>
          <p:nvGrpSpPr>
            <p:cNvPr id="648" name="Google Shape;648;p33"/>
            <p:cNvGrpSpPr/>
            <p:nvPr/>
          </p:nvGrpSpPr>
          <p:grpSpPr>
            <a:xfrm>
              <a:off x="4334641" y="2019072"/>
              <a:ext cx="973138" cy="2367723"/>
              <a:chOff x="4334641" y="2019072"/>
              <a:chExt cx="973138" cy="2367723"/>
            </a:xfrm>
          </p:grpSpPr>
          <p:cxnSp>
            <p:nvCxnSpPr>
              <p:cNvPr id="649" name="Google Shape;649;p33"/>
              <p:cNvCxnSpPr/>
              <p:nvPr/>
            </p:nvCxnSpPr>
            <p:spPr>
              <a:xfrm>
                <a:off x="4334641" y="2019072"/>
                <a:ext cx="452320" cy="2055353"/>
              </a:xfrm>
              <a:prstGeom prst="straightConnector1">
                <a:avLst/>
              </a:prstGeom>
              <a:noFill/>
              <a:ln cap="flat" cmpd="sng" w="28575">
                <a:solidFill>
                  <a:srgbClr val="FF8AD8"/>
                </a:solidFill>
                <a:prstDash val="dot"/>
                <a:round/>
                <a:headEnd len="sm" w="sm" type="none"/>
                <a:tailEnd len="med" w="med" type="stealth"/>
              </a:ln>
            </p:spPr>
          </p:cxnSp>
          <p:sp>
            <p:nvSpPr>
              <p:cNvPr id="650" name="Google Shape;650;p33"/>
              <p:cNvSpPr txBox="1"/>
              <p:nvPr/>
            </p:nvSpPr>
            <p:spPr>
              <a:xfrm>
                <a:off x="4396754" y="4048241"/>
                <a:ext cx="911025"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grpSp>
        <p:grpSp>
          <p:nvGrpSpPr>
            <p:cNvPr id="651" name="Google Shape;651;p33"/>
            <p:cNvGrpSpPr/>
            <p:nvPr/>
          </p:nvGrpSpPr>
          <p:grpSpPr>
            <a:xfrm>
              <a:off x="4558214" y="1634517"/>
              <a:ext cx="588193" cy="1129154"/>
              <a:chOff x="4558214" y="1634517"/>
              <a:chExt cx="588193" cy="1129154"/>
            </a:xfrm>
          </p:grpSpPr>
          <p:cxnSp>
            <p:nvCxnSpPr>
              <p:cNvPr id="652" name="Google Shape;652;p33"/>
              <p:cNvCxnSpPr>
                <a:stCxn id="632" idx="1"/>
              </p:cNvCxnSpPr>
              <p:nvPr/>
            </p:nvCxnSpPr>
            <p:spPr>
              <a:xfrm rot="10800000">
                <a:off x="4854241" y="2010567"/>
                <a:ext cx="0" cy="663900"/>
              </a:xfrm>
              <a:prstGeom prst="straightConnector1">
                <a:avLst/>
              </a:prstGeom>
              <a:noFill/>
              <a:ln cap="flat" cmpd="sng" w="19050">
                <a:solidFill>
                  <a:srgbClr val="7F7F7F"/>
                </a:solidFill>
                <a:prstDash val="solid"/>
                <a:round/>
                <a:headEnd len="sm" w="sm" type="none"/>
                <a:tailEnd len="med" w="med" type="stealth"/>
              </a:ln>
            </p:spPr>
          </p:cxnSp>
          <p:sp>
            <p:nvSpPr>
              <p:cNvPr id="653" name="Google Shape;653;p33"/>
              <p:cNvSpPr txBox="1"/>
              <p:nvPr/>
            </p:nvSpPr>
            <p:spPr>
              <a:xfrm rot="-5400000">
                <a:off x="4320875" y="2218555"/>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654" name="Google Shape;654;p33"/>
              <p:cNvSpPr txBox="1"/>
              <p:nvPr/>
            </p:nvSpPr>
            <p:spPr>
              <a:xfrm>
                <a:off x="4571740" y="1634517"/>
                <a:ext cx="574668"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grpSp>
          <p:nvGrpSpPr>
            <p:cNvPr id="655" name="Google Shape;655;p33"/>
            <p:cNvGrpSpPr/>
            <p:nvPr/>
          </p:nvGrpSpPr>
          <p:grpSpPr>
            <a:xfrm>
              <a:off x="4957268" y="2010685"/>
              <a:ext cx="965696" cy="2378807"/>
              <a:chOff x="4957268" y="2010685"/>
              <a:chExt cx="965696" cy="2378807"/>
            </a:xfrm>
          </p:grpSpPr>
          <p:cxnSp>
            <p:nvCxnSpPr>
              <p:cNvPr id="656" name="Google Shape;656;p33"/>
              <p:cNvCxnSpPr/>
              <p:nvPr/>
            </p:nvCxnSpPr>
            <p:spPr>
              <a:xfrm>
                <a:off x="4957268" y="2010685"/>
                <a:ext cx="452320" cy="2055353"/>
              </a:xfrm>
              <a:prstGeom prst="straightConnector1">
                <a:avLst/>
              </a:prstGeom>
              <a:noFill/>
              <a:ln cap="flat" cmpd="sng" w="28575">
                <a:solidFill>
                  <a:srgbClr val="FF8AD8"/>
                </a:solidFill>
                <a:prstDash val="dot"/>
                <a:round/>
                <a:headEnd len="sm" w="sm" type="none"/>
                <a:tailEnd len="med" w="med" type="stealth"/>
              </a:ln>
            </p:spPr>
          </p:cxnSp>
          <p:sp>
            <p:nvSpPr>
              <p:cNvPr id="657" name="Google Shape;657;p33"/>
              <p:cNvSpPr txBox="1"/>
              <p:nvPr/>
            </p:nvSpPr>
            <p:spPr>
              <a:xfrm>
                <a:off x="5011939" y="4050938"/>
                <a:ext cx="911025"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grpSp>
          <p:nvGrpSpPr>
            <p:cNvPr id="658" name="Google Shape;658;p33"/>
            <p:cNvGrpSpPr/>
            <p:nvPr/>
          </p:nvGrpSpPr>
          <p:grpSpPr>
            <a:xfrm>
              <a:off x="5154396" y="1634517"/>
              <a:ext cx="639004" cy="1123707"/>
              <a:chOff x="4533545" y="1639964"/>
              <a:chExt cx="639004" cy="1123707"/>
            </a:xfrm>
          </p:grpSpPr>
          <p:cxnSp>
            <p:nvCxnSpPr>
              <p:cNvPr id="659" name="Google Shape;659;p33"/>
              <p:cNvCxnSpPr/>
              <p:nvPr/>
            </p:nvCxnSpPr>
            <p:spPr>
              <a:xfrm rot="10800000">
                <a:off x="4854241" y="2010685"/>
                <a:ext cx="0" cy="663782"/>
              </a:xfrm>
              <a:prstGeom prst="straightConnector1">
                <a:avLst/>
              </a:prstGeom>
              <a:noFill/>
              <a:ln cap="flat" cmpd="sng" w="19050">
                <a:solidFill>
                  <a:srgbClr val="7F7F7F"/>
                </a:solidFill>
                <a:prstDash val="solid"/>
                <a:round/>
                <a:headEnd len="sm" w="sm" type="none"/>
                <a:tailEnd len="med" w="med" type="stealth"/>
              </a:ln>
            </p:spPr>
          </p:cxnSp>
          <p:sp>
            <p:nvSpPr>
              <p:cNvPr id="660" name="Google Shape;660;p33"/>
              <p:cNvSpPr txBox="1"/>
              <p:nvPr/>
            </p:nvSpPr>
            <p:spPr>
              <a:xfrm rot="-5400000">
                <a:off x="4320875" y="2218555"/>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661" name="Google Shape;661;p33"/>
              <p:cNvSpPr txBox="1"/>
              <p:nvPr/>
            </p:nvSpPr>
            <p:spPr>
              <a:xfrm>
                <a:off x="4533545" y="1639964"/>
                <a:ext cx="63900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don’t</a:t>
                </a:r>
                <a:endParaRPr/>
              </a:p>
            </p:txBody>
          </p:sp>
        </p:grpSp>
        <p:grpSp>
          <p:nvGrpSpPr>
            <p:cNvPr id="662" name="Google Shape;662;p33"/>
            <p:cNvGrpSpPr/>
            <p:nvPr/>
          </p:nvGrpSpPr>
          <p:grpSpPr>
            <a:xfrm>
              <a:off x="5587367" y="1627128"/>
              <a:ext cx="2894924" cy="2766202"/>
              <a:chOff x="5587367" y="1627128"/>
              <a:chExt cx="2894924" cy="2766202"/>
            </a:xfrm>
          </p:grpSpPr>
          <p:cxnSp>
            <p:nvCxnSpPr>
              <p:cNvPr id="663" name="Google Shape;663;p33"/>
              <p:cNvCxnSpPr>
                <a:stCxn id="642" idx="0"/>
              </p:cNvCxnSpPr>
              <p:nvPr/>
            </p:nvCxnSpPr>
            <p:spPr>
              <a:xfrm>
                <a:off x="5602775" y="3055454"/>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664" name="Google Shape;664;p33"/>
              <p:cNvGrpSpPr/>
              <p:nvPr/>
            </p:nvGrpSpPr>
            <p:grpSpPr>
              <a:xfrm rot="5400000">
                <a:off x="5690576" y="2922590"/>
                <a:ext cx="779512" cy="265728"/>
                <a:chOff x="6223414" y="4018641"/>
                <a:chExt cx="776477" cy="280329"/>
              </a:xfrm>
            </p:grpSpPr>
            <p:grpSp>
              <p:nvGrpSpPr>
                <p:cNvPr id="665" name="Google Shape;665;p33"/>
                <p:cNvGrpSpPr/>
                <p:nvPr/>
              </p:nvGrpSpPr>
              <p:grpSpPr>
                <a:xfrm rot="-5400000">
                  <a:off x="6550278" y="3846238"/>
                  <a:ext cx="112131" cy="616723"/>
                  <a:chOff x="1883650" y="2468875"/>
                  <a:chExt cx="153620" cy="844910"/>
                </a:xfrm>
              </p:grpSpPr>
              <p:sp>
                <p:nvSpPr>
                  <p:cNvPr id="666" name="Google Shape;666;p3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7" name="Google Shape;667;p3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8" name="Google Shape;668;p3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9" name="Google Shape;669;p3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70" name="Google Shape;670;p3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671" name="Google Shape;671;p33"/>
              <p:cNvCxnSpPr>
                <a:endCxn id="670" idx="3"/>
              </p:cNvCxnSpPr>
              <p:nvPr/>
            </p:nvCxnSpPr>
            <p:spPr>
              <a:xfrm rot="10800000">
                <a:off x="6080332" y="344521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672" name="Google Shape;672;p33"/>
              <p:cNvCxnSpPr>
                <a:stCxn id="670" idx="0"/>
              </p:cNvCxnSpPr>
              <p:nvPr/>
            </p:nvCxnSpPr>
            <p:spPr>
              <a:xfrm>
                <a:off x="6213196" y="3055454"/>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673" name="Google Shape;673;p33"/>
              <p:cNvCxnSpPr>
                <a:stCxn id="670" idx="1"/>
              </p:cNvCxnSpPr>
              <p:nvPr/>
            </p:nvCxnSpPr>
            <p:spPr>
              <a:xfrm rot="10800000">
                <a:off x="6080332" y="2001798"/>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674" name="Google Shape;674;p33"/>
              <p:cNvGrpSpPr/>
              <p:nvPr/>
            </p:nvGrpSpPr>
            <p:grpSpPr>
              <a:xfrm rot="5400000">
                <a:off x="6300997" y="2931359"/>
                <a:ext cx="779512" cy="265728"/>
                <a:chOff x="6223414" y="4018641"/>
                <a:chExt cx="776477" cy="280329"/>
              </a:xfrm>
            </p:grpSpPr>
            <p:grpSp>
              <p:nvGrpSpPr>
                <p:cNvPr id="675" name="Google Shape;675;p33"/>
                <p:cNvGrpSpPr/>
                <p:nvPr/>
              </p:nvGrpSpPr>
              <p:grpSpPr>
                <a:xfrm rot="-5400000">
                  <a:off x="6550278" y="3846238"/>
                  <a:ext cx="112131" cy="616723"/>
                  <a:chOff x="1883650" y="2468875"/>
                  <a:chExt cx="153620" cy="844910"/>
                </a:xfrm>
              </p:grpSpPr>
              <p:sp>
                <p:nvSpPr>
                  <p:cNvPr id="676" name="Google Shape;676;p3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7" name="Google Shape;677;p3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8" name="Google Shape;678;p3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9" name="Google Shape;679;p3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80" name="Google Shape;680;p3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681" name="Google Shape;681;p33"/>
              <p:cNvCxnSpPr>
                <a:endCxn id="680" idx="3"/>
              </p:cNvCxnSpPr>
              <p:nvPr/>
            </p:nvCxnSpPr>
            <p:spPr>
              <a:xfrm rot="10800000">
                <a:off x="6690753" y="345397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682" name="Google Shape;682;p33"/>
              <p:cNvCxnSpPr>
                <a:stCxn id="680" idx="0"/>
              </p:cNvCxnSpPr>
              <p:nvPr/>
            </p:nvCxnSpPr>
            <p:spPr>
              <a:xfrm>
                <a:off x="6823617" y="3064223"/>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683" name="Google Shape;683;p33"/>
              <p:cNvCxnSpPr>
                <a:stCxn id="680" idx="1"/>
              </p:cNvCxnSpPr>
              <p:nvPr/>
            </p:nvCxnSpPr>
            <p:spPr>
              <a:xfrm rot="10800000">
                <a:off x="6690753" y="2010567"/>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684" name="Google Shape;684;p33"/>
              <p:cNvGrpSpPr/>
              <p:nvPr/>
            </p:nvGrpSpPr>
            <p:grpSpPr>
              <a:xfrm rot="5400000">
                <a:off x="6916667" y="2922590"/>
                <a:ext cx="779512" cy="265728"/>
                <a:chOff x="6223414" y="4018641"/>
                <a:chExt cx="776477" cy="280329"/>
              </a:xfrm>
            </p:grpSpPr>
            <p:grpSp>
              <p:nvGrpSpPr>
                <p:cNvPr id="685" name="Google Shape;685;p33"/>
                <p:cNvGrpSpPr/>
                <p:nvPr/>
              </p:nvGrpSpPr>
              <p:grpSpPr>
                <a:xfrm rot="-5400000">
                  <a:off x="6550278" y="3846238"/>
                  <a:ext cx="112131" cy="616723"/>
                  <a:chOff x="1883650" y="2468875"/>
                  <a:chExt cx="153620" cy="844910"/>
                </a:xfrm>
              </p:grpSpPr>
              <p:sp>
                <p:nvSpPr>
                  <p:cNvPr id="686" name="Google Shape;686;p3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7" name="Google Shape;687;p3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8" name="Google Shape;688;p3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9" name="Google Shape;689;p3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90" name="Google Shape;690;p3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691" name="Google Shape;691;p33"/>
              <p:cNvCxnSpPr>
                <a:endCxn id="690" idx="3"/>
              </p:cNvCxnSpPr>
              <p:nvPr/>
            </p:nvCxnSpPr>
            <p:spPr>
              <a:xfrm rot="10800000">
                <a:off x="7306423" y="344521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692" name="Google Shape;692;p33"/>
              <p:cNvCxnSpPr>
                <a:stCxn id="690" idx="0"/>
              </p:cNvCxnSpPr>
              <p:nvPr/>
            </p:nvCxnSpPr>
            <p:spPr>
              <a:xfrm>
                <a:off x="7439287" y="3055454"/>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693" name="Google Shape;693;p33"/>
              <p:cNvCxnSpPr>
                <a:stCxn id="690" idx="1"/>
              </p:cNvCxnSpPr>
              <p:nvPr/>
            </p:nvCxnSpPr>
            <p:spPr>
              <a:xfrm rot="10800000">
                <a:off x="7306423" y="2001798"/>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694" name="Google Shape;694;p33"/>
              <p:cNvGrpSpPr/>
              <p:nvPr/>
            </p:nvGrpSpPr>
            <p:grpSpPr>
              <a:xfrm rot="5400000">
                <a:off x="7503523" y="2922590"/>
                <a:ext cx="779512" cy="265728"/>
                <a:chOff x="6223414" y="4018641"/>
                <a:chExt cx="776477" cy="280329"/>
              </a:xfrm>
            </p:grpSpPr>
            <p:grpSp>
              <p:nvGrpSpPr>
                <p:cNvPr id="695" name="Google Shape;695;p33"/>
                <p:cNvGrpSpPr/>
                <p:nvPr/>
              </p:nvGrpSpPr>
              <p:grpSpPr>
                <a:xfrm rot="-5400000">
                  <a:off x="6550278" y="3846238"/>
                  <a:ext cx="112131" cy="616723"/>
                  <a:chOff x="1883650" y="2468875"/>
                  <a:chExt cx="153620" cy="844910"/>
                </a:xfrm>
              </p:grpSpPr>
              <p:sp>
                <p:nvSpPr>
                  <p:cNvPr id="696" name="Google Shape;696;p3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7" name="Google Shape;697;p3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8" name="Google Shape;698;p3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9" name="Google Shape;699;p3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700" name="Google Shape;700;p3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701" name="Google Shape;701;p33"/>
              <p:cNvCxnSpPr>
                <a:endCxn id="700" idx="3"/>
              </p:cNvCxnSpPr>
              <p:nvPr/>
            </p:nvCxnSpPr>
            <p:spPr>
              <a:xfrm rot="10800000">
                <a:off x="7893279" y="344521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702" name="Google Shape;702;p33"/>
              <p:cNvCxnSpPr>
                <a:stCxn id="700" idx="1"/>
              </p:cNvCxnSpPr>
              <p:nvPr/>
            </p:nvCxnSpPr>
            <p:spPr>
              <a:xfrm rot="10800000">
                <a:off x="7893279" y="2001798"/>
                <a:ext cx="0" cy="663900"/>
              </a:xfrm>
              <a:prstGeom prst="straightConnector1">
                <a:avLst/>
              </a:prstGeom>
              <a:noFill/>
              <a:ln cap="flat" cmpd="sng" w="19050">
                <a:solidFill>
                  <a:srgbClr val="7F7F7F"/>
                </a:solidFill>
                <a:prstDash val="solid"/>
                <a:round/>
                <a:headEnd len="sm" w="sm" type="none"/>
                <a:tailEnd len="med" w="med" type="stealth"/>
              </a:ln>
            </p:spPr>
          </p:cxnSp>
          <p:cxnSp>
            <p:nvCxnSpPr>
              <p:cNvPr id="703" name="Google Shape;703;p33"/>
              <p:cNvCxnSpPr/>
              <p:nvPr/>
            </p:nvCxnSpPr>
            <p:spPr>
              <a:xfrm>
                <a:off x="5587367" y="1999457"/>
                <a:ext cx="452320" cy="2055353"/>
              </a:xfrm>
              <a:prstGeom prst="straightConnector1">
                <a:avLst/>
              </a:prstGeom>
              <a:noFill/>
              <a:ln cap="flat" cmpd="sng" w="28575">
                <a:solidFill>
                  <a:srgbClr val="FF8AD8"/>
                </a:solidFill>
                <a:prstDash val="dot"/>
                <a:round/>
                <a:headEnd len="sm" w="sm" type="none"/>
                <a:tailEnd len="med" w="med" type="stealth"/>
              </a:ln>
            </p:spPr>
          </p:cxnSp>
          <p:cxnSp>
            <p:nvCxnSpPr>
              <p:cNvPr id="704" name="Google Shape;704;p33"/>
              <p:cNvCxnSpPr/>
              <p:nvPr/>
            </p:nvCxnSpPr>
            <p:spPr>
              <a:xfrm>
                <a:off x="6183003" y="1999457"/>
                <a:ext cx="452320" cy="2055353"/>
              </a:xfrm>
              <a:prstGeom prst="straightConnector1">
                <a:avLst/>
              </a:prstGeom>
              <a:noFill/>
              <a:ln cap="flat" cmpd="sng" w="28575">
                <a:solidFill>
                  <a:srgbClr val="FF8AD8"/>
                </a:solidFill>
                <a:prstDash val="dot"/>
                <a:round/>
                <a:headEnd len="sm" w="sm" type="none"/>
                <a:tailEnd len="med" w="med" type="stealth"/>
              </a:ln>
            </p:spPr>
          </p:cxnSp>
          <p:cxnSp>
            <p:nvCxnSpPr>
              <p:cNvPr id="705" name="Google Shape;705;p33"/>
              <p:cNvCxnSpPr/>
              <p:nvPr/>
            </p:nvCxnSpPr>
            <p:spPr>
              <a:xfrm>
                <a:off x="6793385" y="1975686"/>
                <a:ext cx="452320" cy="2055353"/>
              </a:xfrm>
              <a:prstGeom prst="straightConnector1">
                <a:avLst/>
              </a:prstGeom>
              <a:noFill/>
              <a:ln cap="flat" cmpd="sng" w="28575">
                <a:solidFill>
                  <a:srgbClr val="FF8AD8"/>
                </a:solidFill>
                <a:prstDash val="dot"/>
                <a:round/>
                <a:headEnd len="sm" w="sm" type="none"/>
                <a:tailEnd len="med" w="med" type="stealth"/>
              </a:ln>
            </p:spPr>
          </p:cxnSp>
          <p:cxnSp>
            <p:nvCxnSpPr>
              <p:cNvPr id="706" name="Google Shape;706;p33"/>
              <p:cNvCxnSpPr/>
              <p:nvPr/>
            </p:nvCxnSpPr>
            <p:spPr>
              <a:xfrm>
                <a:off x="7387373" y="1999456"/>
                <a:ext cx="452320" cy="2055353"/>
              </a:xfrm>
              <a:prstGeom prst="straightConnector1">
                <a:avLst/>
              </a:prstGeom>
              <a:noFill/>
              <a:ln cap="flat" cmpd="sng" w="28575">
                <a:solidFill>
                  <a:srgbClr val="FF8AD8"/>
                </a:solidFill>
                <a:prstDash val="dot"/>
                <a:round/>
                <a:headEnd len="sm" w="sm" type="none"/>
                <a:tailEnd len="med" w="med" type="stealth"/>
              </a:ln>
            </p:spPr>
          </p:cxnSp>
          <p:sp>
            <p:nvSpPr>
              <p:cNvPr id="707" name="Google Shape;707;p33"/>
              <p:cNvSpPr txBox="1"/>
              <p:nvPr/>
            </p:nvSpPr>
            <p:spPr>
              <a:xfrm>
                <a:off x="5777759" y="1627128"/>
                <a:ext cx="257825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have      any    money  &lt;END&gt;</a:t>
                </a:r>
                <a:endParaRPr/>
              </a:p>
            </p:txBody>
          </p:sp>
          <p:sp>
            <p:nvSpPr>
              <p:cNvPr id="708" name="Google Shape;708;p33"/>
              <p:cNvSpPr txBox="1"/>
              <p:nvPr/>
            </p:nvSpPr>
            <p:spPr>
              <a:xfrm>
                <a:off x="5793400" y="4054776"/>
                <a:ext cx="2688891"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don’t    have      any    money</a:t>
                </a:r>
                <a:endParaRPr i="1" sz="1600">
                  <a:solidFill>
                    <a:schemeClr val="dk1"/>
                  </a:solidFill>
                  <a:latin typeface="Calibri"/>
                  <a:ea typeface="Calibri"/>
                  <a:cs typeface="Calibri"/>
                  <a:sym typeface="Calibri"/>
                </a:endParaRPr>
              </a:p>
            </p:txBody>
          </p:sp>
          <p:sp>
            <p:nvSpPr>
              <p:cNvPr id="709" name="Google Shape;709;p33"/>
              <p:cNvSpPr txBox="1"/>
              <p:nvPr/>
            </p:nvSpPr>
            <p:spPr>
              <a:xfrm rot="-5400000">
                <a:off x="5576188"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710" name="Google Shape;710;p33"/>
              <p:cNvSpPr txBox="1"/>
              <p:nvPr/>
            </p:nvSpPr>
            <p:spPr>
              <a:xfrm rot="-5400000">
                <a:off x="6180863"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711" name="Google Shape;711;p33"/>
              <p:cNvSpPr txBox="1"/>
              <p:nvPr/>
            </p:nvSpPr>
            <p:spPr>
              <a:xfrm rot="-5400000">
                <a:off x="6785538"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712" name="Google Shape;712;p33"/>
              <p:cNvSpPr txBox="1"/>
              <p:nvPr/>
            </p:nvSpPr>
            <p:spPr>
              <a:xfrm rot="-5400000">
                <a:off x="7390213"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611">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1">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1">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6" name="Shape 716"/>
        <p:cNvGrpSpPr/>
        <p:nvPr/>
      </p:nvGrpSpPr>
      <p:grpSpPr>
        <a:xfrm>
          <a:off x="0" y="0"/>
          <a:ext cx="0" cy="0"/>
          <a:chOff x="0" y="0"/>
          <a:chExt cx="0" cy="0"/>
        </a:xfrm>
      </p:grpSpPr>
      <p:sp>
        <p:nvSpPr>
          <p:cNvPr id="717" name="Google Shape;717;p34"/>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Better-than-greedy decoding?</a:t>
            </a:r>
            <a:endParaRPr/>
          </a:p>
        </p:txBody>
      </p:sp>
      <p:sp>
        <p:nvSpPr>
          <p:cNvPr id="718" name="Google Shape;718;p34"/>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Greedy decoding has no way to undo decisions! </a:t>
            </a:r>
            <a:endParaRPr/>
          </a:p>
          <a:p>
            <a:pPr indent="-228600" lvl="1" marL="685800" marR="0" rtl="0" algn="l">
              <a:spcBef>
                <a:spcPts val="480"/>
              </a:spcBef>
              <a:spcAft>
                <a:spcPts val="0"/>
              </a:spcAft>
              <a:buClr>
                <a:srgbClr val="3A85FE"/>
              </a:buClr>
              <a:buSzPts val="2400"/>
              <a:buFont typeface="Times"/>
              <a:buChar char="•"/>
            </a:pPr>
            <a:r>
              <a:rPr b="0" i="1" lang="en-US" sz="2400" u="none" cap="none" strike="noStrike">
                <a:solidFill>
                  <a:schemeClr val="dk1"/>
                </a:solidFill>
                <a:latin typeface="Calibri"/>
                <a:ea typeface="Calibri"/>
                <a:cs typeface="Calibri"/>
                <a:sym typeface="Calibri"/>
              </a:rPr>
              <a:t>les pauvres sont démunis (the poor don’t have any money)</a:t>
            </a:r>
            <a:endParaRPr/>
          </a:p>
          <a:p>
            <a:pPr indent="-228600" lvl="1" marL="685800" marR="0" rtl="0" algn="l">
              <a:spcBef>
                <a:spcPts val="480"/>
              </a:spcBef>
              <a:spcAft>
                <a:spcPts val="0"/>
              </a:spcAft>
              <a:buClr>
                <a:srgbClr val="3A85FE"/>
              </a:buClr>
              <a:buSzPts val="2400"/>
              <a:buFont typeface="Times"/>
              <a:buChar char="•"/>
            </a:pPr>
            <a:r>
              <a:rPr b="0" i="1" lang="en-US" sz="2400" u="none" cap="none" strike="noStrike">
                <a:solidFill>
                  <a:schemeClr val="dk1"/>
                </a:solidFill>
                <a:latin typeface="Calibri"/>
                <a:ea typeface="Calibri"/>
                <a:cs typeface="Calibri"/>
                <a:sym typeface="Calibri"/>
              </a:rPr>
              <a:t>→ the ____</a:t>
            </a:r>
            <a:endParaRPr/>
          </a:p>
          <a:p>
            <a:pPr indent="-228600" lvl="1" marL="685800" marR="0" rtl="0" algn="l">
              <a:spcBef>
                <a:spcPts val="480"/>
              </a:spcBef>
              <a:spcAft>
                <a:spcPts val="0"/>
              </a:spcAft>
              <a:buClr>
                <a:srgbClr val="3A85FE"/>
              </a:buClr>
              <a:buSzPts val="2400"/>
              <a:buFont typeface="Times"/>
              <a:buChar char="•"/>
            </a:pPr>
            <a:r>
              <a:rPr b="0" i="1" lang="en-US" sz="2400" u="none" cap="none" strike="noStrike">
                <a:solidFill>
                  <a:schemeClr val="dk1"/>
                </a:solidFill>
                <a:latin typeface="Calibri"/>
                <a:ea typeface="Calibri"/>
                <a:cs typeface="Calibri"/>
                <a:sym typeface="Calibri"/>
              </a:rPr>
              <a:t>→ the poor ____</a:t>
            </a:r>
            <a:endParaRPr/>
          </a:p>
          <a:p>
            <a:pPr indent="-228600" lvl="1" marL="685800" marR="0" rtl="0" algn="l">
              <a:spcBef>
                <a:spcPts val="480"/>
              </a:spcBef>
              <a:spcAft>
                <a:spcPts val="0"/>
              </a:spcAft>
              <a:buClr>
                <a:srgbClr val="3A85FE"/>
              </a:buClr>
              <a:buSzPts val="2400"/>
              <a:buFont typeface="Times"/>
              <a:buChar char="•"/>
            </a:pPr>
            <a:r>
              <a:rPr b="0" i="1" lang="en-US" sz="2400" u="none" cap="none" strike="noStrike">
                <a:solidFill>
                  <a:schemeClr val="dk1"/>
                </a:solidFill>
                <a:latin typeface="Calibri"/>
                <a:ea typeface="Calibri"/>
                <a:cs typeface="Calibri"/>
                <a:sym typeface="Calibri"/>
              </a:rPr>
              <a:t>→ the poor </a:t>
            </a:r>
            <a:r>
              <a:rPr b="0" i="1" lang="en-US" sz="2400" u="none" cap="none" strike="noStrike">
                <a:solidFill>
                  <a:srgbClr val="C00000"/>
                </a:solidFill>
                <a:latin typeface="Calibri"/>
                <a:ea typeface="Calibri"/>
                <a:cs typeface="Calibri"/>
                <a:sym typeface="Calibri"/>
              </a:rPr>
              <a:t>are</a:t>
            </a:r>
            <a:r>
              <a:rPr b="0" i="1" lang="en-US" sz="2400" u="none" cap="none" strike="noStrike">
                <a:solidFill>
                  <a:schemeClr val="dk1"/>
                </a:solidFill>
                <a:latin typeface="Calibri"/>
                <a:ea typeface="Calibri"/>
                <a:cs typeface="Calibri"/>
                <a:sym typeface="Calibri"/>
              </a:rPr>
              <a:t> ____</a:t>
            </a:r>
            <a:br>
              <a:rPr b="0" i="1" lang="en-US" sz="2400" u="none" cap="none" strike="noStrike">
                <a:solidFill>
                  <a:schemeClr val="dk1"/>
                </a:solidFill>
                <a:latin typeface="Calibri"/>
                <a:ea typeface="Calibri"/>
                <a:cs typeface="Calibri"/>
                <a:sym typeface="Calibri"/>
              </a:rPr>
            </a:br>
            <a:endParaRPr b="0" i="1"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Better option: use </a:t>
            </a:r>
            <a:r>
              <a:rPr b="0" i="0" lang="en-US" sz="2400" u="none" cap="none" strike="noStrike">
                <a:solidFill>
                  <a:schemeClr val="accent3"/>
                </a:solidFill>
                <a:latin typeface="Calibri"/>
                <a:ea typeface="Calibri"/>
                <a:cs typeface="Calibri"/>
                <a:sym typeface="Calibri"/>
              </a:rPr>
              <a:t>beam search</a:t>
            </a:r>
            <a:r>
              <a:rPr b="0" i="0" lang="en-US" sz="2400" u="none" cap="none" strike="noStrike">
                <a:solidFill>
                  <a:schemeClr val="dk1"/>
                </a:solidFill>
                <a:latin typeface="Calibri"/>
                <a:ea typeface="Calibri"/>
                <a:cs typeface="Calibri"/>
                <a:sym typeface="Calibri"/>
              </a:rPr>
              <a:t> (a search algorithm) to explore </a:t>
            </a:r>
            <a:r>
              <a:rPr b="0" i="1" lang="en-US" sz="2400" u="none" cap="none" strike="noStrike">
                <a:solidFill>
                  <a:schemeClr val="dk1"/>
                </a:solidFill>
                <a:latin typeface="Calibri"/>
                <a:ea typeface="Calibri"/>
                <a:cs typeface="Calibri"/>
                <a:sym typeface="Calibri"/>
              </a:rPr>
              <a:t>several</a:t>
            </a:r>
            <a:r>
              <a:rPr b="0" i="0" lang="en-US" sz="2400" u="none" cap="none" strike="noStrike">
                <a:solidFill>
                  <a:schemeClr val="dk1"/>
                </a:solidFill>
                <a:latin typeface="Calibri"/>
                <a:ea typeface="Calibri"/>
                <a:cs typeface="Calibri"/>
                <a:sym typeface="Calibri"/>
              </a:rPr>
              <a:t> hypotheses and select the best one</a:t>
            </a:r>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719" name="Google Shape;719;p3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3" name="Shape 723"/>
        <p:cNvGrpSpPr/>
        <p:nvPr/>
      </p:nvGrpSpPr>
      <p:grpSpPr>
        <a:xfrm>
          <a:off x="0" y="0"/>
          <a:ext cx="0" cy="0"/>
          <a:chOff x="0" y="0"/>
          <a:chExt cx="0" cy="0"/>
        </a:xfrm>
      </p:grpSpPr>
      <p:sp>
        <p:nvSpPr>
          <p:cNvPr id="724" name="Google Shape;724;p35"/>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a:t>
            </a:r>
            <a:endParaRPr/>
          </a:p>
        </p:txBody>
      </p:sp>
      <p:sp>
        <p:nvSpPr>
          <p:cNvPr id="725" name="Google Shape;725;p35"/>
          <p:cNvSpPr txBox="1"/>
          <p:nvPr>
            <p:ph idx="1" type="body"/>
          </p:nvPr>
        </p:nvSpPr>
        <p:spPr>
          <a:xfrm>
            <a:off x="304800" y="1092200"/>
            <a:ext cx="8534400" cy="5156200"/>
          </a:xfrm>
          <a:prstGeom prst="rect">
            <a:avLst/>
          </a:prstGeom>
          <a:blipFill rotWithShape="1">
            <a:blip r:embed="rId3">
              <a:alphaModFix/>
            </a:blip>
            <a:stretch>
              <a:fillRect b="0" l="-743" r="-148" t="-736"/>
            </a:stretch>
          </a:blip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latin typeface="Calibri"/>
                <a:ea typeface="Calibri"/>
                <a:cs typeface="Calibri"/>
                <a:sym typeface="Calibri"/>
              </a:rPr>
              <a:t> </a:t>
            </a:r>
            <a:endParaRPr/>
          </a:p>
        </p:txBody>
      </p:sp>
      <p:sp>
        <p:nvSpPr>
          <p:cNvPr id="726" name="Google Shape;726;p35"/>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727" name="Google Shape;727;p35"/>
          <p:cNvPicPr preferRelativeResize="0"/>
          <p:nvPr/>
        </p:nvPicPr>
        <p:blipFill rotWithShape="1">
          <a:blip r:embed="rId4">
            <a:alphaModFix/>
          </a:blip>
          <a:srcRect b="0" l="0" r="0" t="0"/>
          <a:stretch/>
        </p:blipFill>
        <p:spPr>
          <a:xfrm>
            <a:off x="706055" y="1578281"/>
            <a:ext cx="7731889" cy="45444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725">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Google Shape;732;p36"/>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733" name="Google Shape;733;p36"/>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734" name="Google Shape;734;p36"/>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735" name="Google Shape;735;p36"/>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&lt;START&gt;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9" name="Shape 739"/>
        <p:cNvGrpSpPr/>
        <p:nvPr/>
      </p:nvGrpSpPr>
      <p:grpSpPr>
        <a:xfrm>
          <a:off x="0" y="0"/>
          <a:ext cx="0" cy="0"/>
          <a:chOff x="0" y="0"/>
          <a:chExt cx="0" cy="0"/>
        </a:xfrm>
      </p:grpSpPr>
      <p:sp>
        <p:nvSpPr>
          <p:cNvPr id="740" name="Google Shape;740;p37"/>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741" name="Google Shape;741;p37"/>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742" name="Google Shape;742;p37"/>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743" name="Google Shape;743;p37"/>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&lt;START&gt;</a:t>
            </a:r>
            <a:endParaRPr/>
          </a:p>
        </p:txBody>
      </p:sp>
      <p:grpSp>
        <p:nvGrpSpPr>
          <p:cNvPr id="744" name="Google Shape;744;p37"/>
          <p:cNvGrpSpPr/>
          <p:nvPr/>
        </p:nvGrpSpPr>
        <p:grpSpPr>
          <a:xfrm>
            <a:off x="583518" y="2781936"/>
            <a:ext cx="772168" cy="2298959"/>
            <a:chOff x="583518" y="2781936"/>
            <a:chExt cx="772168" cy="2298959"/>
          </a:xfrm>
        </p:grpSpPr>
        <p:sp>
          <p:nvSpPr>
            <p:cNvPr id="745" name="Google Shape;745;p37"/>
            <p:cNvSpPr txBox="1"/>
            <p:nvPr/>
          </p:nvSpPr>
          <p:spPr>
            <a:xfrm>
              <a:off x="785151" y="2781936"/>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the</a:t>
              </a:r>
              <a:endParaRPr/>
            </a:p>
          </p:txBody>
        </p:sp>
        <p:sp>
          <p:nvSpPr>
            <p:cNvPr id="746" name="Google Shape;746;p37"/>
            <p:cNvSpPr txBox="1"/>
            <p:nvPr/>
          </p:nvSpPr>
          <p:spPr>
            <a:xfrm>
              <a:off x="785151" y="4645237"/>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a:t>
              </a:r>
              <a:endParaRPr/>
            </a:p>
          </p:txBody>
        </p:sp>
        <p:cxnSp>
          <p:nvCxnSpPr>
            <p:cNvPr id="747" name="Google Shape;747;p37"/>
            <p:cNvCxnSpPr>
              <a:endCxn id="745" idx="2"/>
            </p:cNvCxnSpPr>
            <p:nvPr/>
          </p:nvCxnSpPr>
          <p:spPr>
            <a:xfrm flipH="1" rot="10800000">
              <a:off x="583518" y="3217594"/>
              <a:ext cx="486900" cy="495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48" name="Google Shape;748;p37"/>
            <p:cNvCxnSpPr>
              <a:endCxn id="746" idx="0"/>
            </p:cNvCxnSpPr>
            <p:nvPr/>
          </p:nvCxnSpPr>
          <p:spPr>
            <a:xfrm>
              <a:off x="583518" y="4149037"/>
              <a:ext cx="486900" cy="496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2" name="Shape 752"/>
        <p:cNvGrpSpPr/>
        <p:nvPr/>
      </p:nvGrpSpPr>
      <p:grpSpPr>
        <a:xfrm>
          <a:off x="0" y="0"/>
          <a:ext cx="0" cy="0"/>
          <a:chOff x="0" y="0"/>
          <a:chExt cx="0" cy="0"/>
        </a:xfrm>
      </p:grpSpPr>
      <p:sp>
        <p:nvSpPr>
          <p:cNvPr id="753" name="Google Shape;753;p38"/>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754" name="Google Shape;754;p38"/>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755" name="Google Shape;755;p38"/>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756" name="Google Shape;756;p38"/>
          <p:cNvGrpSpPr/>
          <p:nvPr/>
        </p:nvGrpSpPr>
        <p:grpSpPr>
          <a:xfrm>
            <a:off x="1355686" y="2516395"/>
            <a:ext cx="1510733" cy="2818756"/>
            <a:chOff x="1355686" y="2516395"/>
            <a:chExt cx="1510733" cy="2818756"/>
          </a:xfrm>
        </p:grpSpPr>
        <p:sp>
          <p:nvSpPr>
            <p:cNvPr id="757" name="Google Shape;757;p38"/>
            <p:cNvSpPr txBox="1"/>
            <p:nvPr/>
          </p:nvSpPr>
          <p:spPr>
            <a:xfrm>
              <a:off x="1749461"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758" name="Google Shape;758;p38"/>
            <p:cNvSpPr txBox="1"/>
            <p:nvPr/>
          </p:nvSpPr>
          <p:spPr>
            <a:xfrm>
              <a:off x="1749461"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people</a:t>
              </a:r>
              <a:endParaRPr/>
            </a:p>
          </p:txBody>
        </p:sp>
        <p:sp>
          <p:nvSpPr>
            <p:cNvPr id="759" name="Google Shape;759;p38"/>
            <p:cNvSpPr txBox="1"/>
            <p:nvPr/>
          </p:nvSpPr>
          <p:spPr>
            <a:xfrm>
              <a:off x="1749461" y="437295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760" name="Google Shape;760;p38"/>
            <p:cNvSpPr txBox="1"/>
            <p:nvPr/>
          </p:nvSpPr>
          <p:spPr>
            <a:xfrm>
              <a:off x="1749461" y="489949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cxnSp>
          <p:nvCxnSpPr>
            <p:cNvPr id="761" name="Google Shape;761;p38"/>
            <p:cNvCxnSpPr>
              <a:stCxn id="762" idx="3"/>
              <a:endCxn id="757" idx="1"/>
            </p:cNvCxnSpPr>
            <p:nvPr/>
          </p:nvCxnSpPr>
          <p:spPr>
            <a:xfrm flipH="1" rot="10800000">
              <a:off x="1355686" y="2734265"/>
              <a:ext cx="393900" cy="265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63" name="Google Shape;763;p38"/>
            <p:cNvCxnSpPr>
              <a:stCxn id="762" idx="3"/>
              <a:endCxn id="758" idx="1"/>
            </p:cNvCxnSpPr>
            <p:nvPr/>
          </p:nvCxnSpPr>
          <p:spPr>
            <a:xfrm>
              <a:off x="1355686" y="2999765"/>
              <a:ext cx="393900" cy="2610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64" name="Google Shape;764;p38"/>
            <p:cNvCxnSpPr>
              <a:stCxn id="765" idx="3"/>
              <a:endCxn id="759" idx="1"/>
            </p:cNvCxnSpPr>
            <p:nvPr/>
          </p:nvCxnSpPr>
          <p:spPr>
            <a:xfrm flipH="1" rot="10800000">
              <a:off x="1355686" y="4590666"/>
              <a:ext cx="393900" cy="272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66" name="Google Shape;766;p38"/>
            <p:cNvCxnSpPr>
              <a:stCxn id="765" idx="3"/>
              <a:endCxn id="760" idx="1"/>
            </p:cNvCxnSpPr>
            <p:nvPr/>
          </p:nvCxnSpPr>
          <p:spPr>
            <a:xfrm>
              <a:off x="1355686" y="4863066"/>
              <a:ext cx="393900" cy="25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
        <p:nvSpPr>
          <p:cNvPr id="767" name="Google Shape;767;p38"/>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&lt;START&gt;</a:t>
            </a:r>
            <a:endParaRPr/>
          </a:p>
        </p:txBody>
      </p:sp>
      <p:grpSp>
        <p:nvGrpSpPr>
          <p:cNvPr id="768" name="Google Shape;768;p38"/>
          <p:cNvGrpSpPr/>
          <p:nvPr/>
        </p:nvGrpSpPr>
        <p:grpSpPr>
          <a:xfrm>
            <a:off x="583556" y="2781936"/>
            <a:ext cx="772130" cy="2298959"/>
            <a:chOff x="583556" y="2781936"/>
            <a:chExt cx="772130" cy="2298959"/>
          </a:xfrm>
        </p:grpSpPr>
        <p:sp>
          <p:nvSpPr>
            <p:cNvPr id="762" name="Google Shape;762;p38"/>
            <p:cNvSpPr txBox="1"/>
            <p:nvPr/>
          </p:nvSpPr>
          <p:spPr>
            <a:xfrm>
              <a:off x="785151" y="2781936"/>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the</a:t>
              </a:r>
              <a:endParaRPr/>
            </a:p>
          </p:txBody>
        </p:sp>
        <p:sp>
          <p:nvSpPr>
            <p:cNvPr id="765" name="Google Shape;765;p38"/>
            <p:cNvSpPr txBox="1"/>
            <p:nvPr/>
          </p:nvSpPr>
          <p:spPr>
            <a:xfrm>
              <a:off x="785151" y="4645237"/>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a</a:t>
              </a:r>
              <a:endParaRPr/>
            </a:p>
          </p:txBody>
        </p:sp>
        <p:cxnSp>
          <p:nvCxnSpPr>
            <p:cNvPr id="769" name="Google Shape;769;p38"/>
            <p:cNvCxnSpPr>
              <a:stCxn id="767" idx="0"/>
              <a:endCxn id="762" idx="2"/>
            </p:cNvCxnSpPr>
            <p:nvPr/>
          </p:nvCxnSpPr>
          <p:spPr>
            <a:xfrm flipH="1" rot="10800000">
              <a:off x="583556" y="3217701"/>
              <a:ext cx="486900" cy="495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70" name="Google Shape;770;p38"/>
            <p:cNvCxnSpPr>
              <a:stCxn id="767" idx="2"/>
              <a:endCxn id="765" idx="0"/>
            </p:cNvCxnSpPr>
            <p:nvPr/>
          </p:nvCxnSpPr>
          <p:spPr>
            <a:xfrm>
              <a:off x="583556" y="4148959"/>
              <a:ext cx="486900" cy="496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4" name="Shape 774"/>
        <p:cNvGrpSpPr/>
        <p:nvPr/>
      </p:nvGrpSpPr>
      <p:grpSpPr>
        <a:xfrm>
          <a:off x="0" y="0"/>
          <a:ext cx="0" cy="0"/>
          <a:chOff x="0" y="0"/>
          <a:chExt cx="0" cy="0"/>
        </a:xfrm>
      </p:grpSpPr>
      <p:sp>
        <p:nvSpPr>
          <p:cNvPr id="775" name="Google Shape;775;p39"/>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776" name="Google Shape;776;p39"/>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777" name="Google Shape;777;p3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778" name="Google Shape;778;p39"/>
          <p:cNvGrpSpPr/>
          <p:nvPr/>
        </p:nvGrpSpPr>
        <p:grpSpPr>
          <a:xfrm>
            <a:off x="1355686" y="2516395"/>
            <a:ext cx="1510733" cy="2818756"/>
            <a:chOff x="1355686" y="2516395"/>
            <a:chExt cx="1510733" cy="2818756"/>
          </a:xfrm>
        </p:grpSpPr>
        <p:sp>
          <p:nvSpPr>
            <p:cNvPr id="779" name="Google Shape;779;p39"/>
            <p:cNvSpPr txBox="1"/>
            <p:nvPr/>
          </p:nvSpPr>
          <p:spPr>
            <a:xfrm>
              <a:off x="1749461"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poor</a:t>
              </a:r>
              <a:endParaRPr/>
            </a:p>
          </p:txBody>
        </p:sp>
        <p:sp>
          <p:nvSpPr>
            <p:cNvPr id="780" name="Google Shape;780;p39"/>
            <p:cNvSpPr txBox="1"/>
            <p:nvPr/>
          </p:nvSpPr>
          <p:spPr>
            <a:xfrm>
              <a:off x="1749461"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people</a:t>
              </a:r>
              <a:endParaRPr/>
            </a:p>
          </p:txBody>
        </p:sp>
        <p:sp>
          <p:nvSpPr>
            <p:cNvPr id="781" name="Google Shape;781;p39"/>
            <p:cNvSpPr txBox="1"/>
            <p:nvPr/>
          </p:nvSpPr>
          <p:spPr>
            <a:xfrm>
              <a:off x="1749461" y="437295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poor</a:t>
              </a:r>
              <a:endParaRPr/>
            </a:p>
          </p:txBody>
        </p:sp>
        <p:sp>
          <p:nvSpPr>
            <p:cNvPr id="782" name="Google Shape;782;p39"/>
            <p:cNvSpPr txBox="1"/>
            <p:nvPr/>
          </p:nvSpPr>
          <p:spPr>
            <a:xfrm>
              <a:off x="1749461" y="489949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cxnSp>
          <p:nvCxnSpPr>
            <p:cNvPr id="783" name="Google Shape;783;p39"/>
            <p:cNvCxnSpPr>
              <a:stCxn id="784" idx="3"/>
              <a:endCxn id="779" idx="1"/>
            </p:cNvCxnSpPr>
            <p:nvPr/>
          </p:nvCxnSpPr>
          <p:spPr>
            <a:xfrm flipH="1" rot="10800000">
              <a:off x="1355686" y="2734265"/>
              <a:ext cx="393900" cy="265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85" name="Google Shape;785;p39"/>
            <p:cNvCxnSpPr>
              <a:stCxn id="784" idx="3"/>
              <a:endCxn id="780" idx="1"/>
            </p:cNvCxnSpPr>
            <p:nvPr/>
          </p:nvCxnSpPr>
          <p:spPr>
            <a:xfrm>
              <a:off x="1355686" y="2999765"/>
              <a:ext cx="393900" cy="2610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86" name="Google Shape;786;p39"/>
            <p:cNvCxnSpPr>
              <a:stCxn id="787" idx="3"/>
              <a:endCxn id="781" idx="1"/>
            </p:cNvCxnSpPr>
            <p:nvPr/>
          </p:nvCxnSpPr>
          <p:spPr>
            <a:xfrm flipH="1" rot="10800000">
              <a:off x="1355686" y="4590666"/>
              <a:ext cx="393900" cy="272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88" name="Google Shape;788;p39"/>
            <p:cNvCxnSpPr>
              <a:stCxn id="787" idx="3"/>
              <a:endCxn id="782" idx="1"/>
            </p:cNvCxnSpPr>
            <p:nvPr/>
          </p:nvCxnSpPr>
          <p:spPr>
            <a:xfrm>
              <a:off x="1355686" y="4863066"/>
              <a:ext cx="393900" cy="25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789" name="Google Shape;789;p39"/>
          <p:cNvGrpSpPr/>
          <p:nvPr/>
        </p:nvGrpSpPr>
        <p:grpSpPr>
          <a:xfrm>
            <a:off x="2866419" y="2221881"/>
            <a:ext cx="1455030" cy="2845076"/>
            <a:chOff x="2866419" y="2221881"/>
            <a:chExt cx="1455030" cy="2845076"/>
          </a:xfrm>
        </p:grpSpPr>
        <p:sp>
          <p:nvSpPr>
            <p:cNvPr id="790" name="Google Shape;790;p39"/>
            <p:cNvSpPr txBox="1"/>
            <p:nvPr/>
          </p:nvSpPr>
          <p:spPr>
            <a:xfrm>
              <a:off x="3204491" y="222188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are</a:t>
              </a:r>
              <a:endParaRPr/>
            </a:p>
          </p:txBody>
        </p:sp>
        <p:sp>
          <p:nvSpPr>
            <p:cNvPr id="791" name="Google Shape;791;p39"/>
            <p:cNvSpPr txBox="1"/>
            <p:nvPr/>
          </p:nvSpPr>
          <p:spPr>
            <a:xfrm>
              <a:off x="3204491" y="274841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don’t</a:t>
              </a:r>
              <a:endParaRPr/>
            </a:p>
          </p:txBody>
        </p:sp>
        <p:sp>
          <p:nvSpPr>
            <p:cNvPr id="792" name="Google Shape;792;p39"/>
            <p:cNvSpPr txBox="1"/>
            <p:nvPr/>
          </p:nvSpPr>
          <p:spPr>
            <a:xfrm>
              <a:off x="3204491" y="410476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sp>
          <p:nvSpPr>
            <p:cNvPr id="793" name="Google Shape;793;p39"/>
            <p:cNvSpPr txBox="1"/>
            <p:nvPr/>
          </p:nvSpPr>
          <p:spPr>
            <a:xfrm>
              <a:off x="3204491" y="463129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but</a:t>
              </a:r>
              <a:endParaRPr/>
            </a:p>
          </p:txBody>
        </p:sp>
        <p:cxnSp>
          <p:nvCxnSpPr>
            <p:cNvPr id="794" name="Google Shape;794;p39"/>
            <p:cNvCxnSpPr>
              <a:stCxn id="779" idx="3"/>
              <a:endCxn id="790" idx="1"/>
            </p:cNvCxnSpPr>
            <p:nvPr/>
          </p:nvCxnSpPr>
          <p:spPr>
            <a:xfrm flipH="1" rot="10800000">
              <a:off x="2866419" y="2439624"/>
              <a:ext cx="338100" cy="294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95" name="Google Shape;795;p39"/>
            <p:cNvCxnSpPr>
              <a:stCxn id="779" idx="3"/>
              <a:endCxn id="791" idx="1"/>
            </p:cNvCxnSpPr>
            <p:nvPr/>
          </p:nvCxnSpPr>
          <p:spPr>
            <a:xfrm>
              <a:off x="2866419" y="2734224"/>
              <a:ext cx="338100" cy="2319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96" name="Google Shape;796;p39"/>
            <p:cNvCxnSpPr>
              <a:stCxn id="781" idx="3"/>
              <a:endCxn id="792" idx="1"/>
            </p:cNvCxnSpPr>
            <p:nvPr/>
          </p:nvCxnSpPr>
          <p:spPr>
            <a:xfrm flipH="1" rot="10800000">
              <a:off x="2866419" y="4322584"/>
              <a:ext cx="338100" cy="268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97" name="Google Shape;797;p39"/>
            <p:cNvCxnSpPr>
              <a:stCxn id="781" idx="3"/>
              <a:endCxn id="793" idx="1"/>
            </p:cNvCxnSpPr>
            <p:nvPr/>
          </p:nvCxnSpPr>
          <p:spPr>
            <a:xfrm>
              <a:off x="2866419" y="4590784"/>
              <a:ext cx="338100" cy="2583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
        <p:nvSpPr>
          <p:cNvPr id="798" name="Google Shape;798;p39"/>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&lt;START&gt;</a:t>
            </a:r>
            <a:endParaRPr/>
          </a:p>
        </p:txBody>
      </p:sp>
      <p:grpSp>
        <p:nvGrpSpPr>
          <p:cNvPr id="799" name="Google Shape;799;p39"/>
          <p:cNvGrpSpPr/>
          <p:nvPr/>
        </p:nvGrpSpPr>
        <p:grpSpPr>
          <a:xfrm>
            <a:off x="583556" y="2781936"/>
            <a:ext cx="772130" cy="2298959"/>
            <a:chOff x="583556" y="2781936"/>
            <a:chExt cx="772130" cy="2298959"/>
          </a:xfrm>
        </p:grpSpPr>
        <p:sp>
          <p:nvSpPr>
            <p:cNvPr id="784" name="Google Shape;784;p39"/>
            <p:cNvSpPr txBox="1"/>
            <p:nvPr/>
          </p:nvSpPr>
          <p:spPr>
            <a:xfrm>
              <a:off x="785151" y="2781936"/>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the</a:t>
              </a:r>
              <a:endParaRPr/>
            </a:p>
          </p:txBody>
        </p:sp>
        <p:sp>
          <p:nvSpPr>
            <p:cNvPr id="787" name="Google Shape;787;p39"/>
            <p:cNvSpPr txBox="1"/>
            <p:nvPr/>
          </p:nvSpPr>
          <p:spPr>
            <a:xfrm>
              <a:off x="785151" y="4645237"/>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a:t>
              </a:r>
              <a:endParaRPr/>
            </a:p>
          </p:txBody>
        </p:sp>
        <p:cxnSp>
          <p:nvCxnSpPr>
            <p:cNvPr id="800" name="Google Shape;800;p39"/>
            <p:cNvCxnSpPr>
              <a:stCxn id="798" idx="0"/>
              <a:endCxn id="784" idx="2"/>
            </p:cNvCxnSpPr>
            <p:nvPr/>
          </p:nvCxnSpPr>
          <p:spPr>
            <a:xfrm flipH="1" rot="10800000">
              <a:off x="583556" y="3217701"/>
              <a:ext cx="486900" cy="495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01" name="Google Shape;801;p39"/>
            <p:cNvCxnSpPr>
              <a:stCxn id="798" idx="2"/>
              <a:endCxn id="787" idx="0"/>
            </p:cNvCxnSpPr>
            <p:nvPr/>
          </p:nvCxnSpPr>
          <p:spPr>
            <a:xfrm>
              <a:off x="583556" y="4148959"/>
              <a:ext cx="486900" cy="496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5" name="Shape 805"/>
        <p:cNvGrpSpPr/>
        <p:nvPr/>
      </p:nvGrpSpPr>
      <p:grpSpPr>
        <a:xfrm>
          <a:off x="0" y="0"/>
          <a:ext cx="0" cy="0"/>
          <a:chOff x="0" y="0"/>
          <a:chExt cx="0" cy="0"/>
        </a:xfrm>
      </p:grpSpPr>
      <p:sp>
        <p:nvSpPr>
          <p:cNvPr id="806" name="Google Shape;806;p40"/>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807" name="Google Shape;807;p40"/>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808" name="Google Shape;808;p4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809" name="Google Shape;809;p40"/>
          <p:cNvGrpSpPr/>
          <p:nvPr/>
        </p:nvGrpSpPr>
        <p:grpSpPr>
          <a:xfrm>
            <a:off x="1355686" y="2516395"/>
            <a:ext cx="1510733" cy="2818756"/>
            <a:chOff x="1355686" y="2516395"/>
            <a:chExt cx="1510733" cy="2818756"/>
          </a:xfrm>
        </p:grpSpPr>
        <p:sp>
          <p:nvSpPr>
            <p:cNvPr id="810" name="Google Shape;810;p40"/>
            <p:cNvSpPr txBox="1"/>
            <p:nvPr/>
          </p:nvSpPr>
          <p:spPr>
            <a:xfrm>
              <a:off x="1749461"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811" name="Google Shape;811;p40"/>
            <p:cNvSpPr txBox="1"/>
            <p:nvPr/>
          </p:nvSpPr>
          <p:spPr>
            <a:xfrm>
              <a:off x="1749461"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people</a:t>
              </a:r>
              <a:endParaRPr/>
            </a:p>
          </p:txBody>
        </p:sp>
        <p:sp>
          <p:nvSpPr>
            <p:cNvPr id="812" name="Google Shape;812;p40"/>
            <p:cNvSpPr txBox="1"/>
            <p:nvPr/>
          </p:nvSpPr>
          <p:spPr>
            <a:xfrm>
              <a:off x="1749461" y="437295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813" name="Google Shape;813;p40"/>
            <p:cNvSpPr txBox="1"/>
            <p:nvPr/>
          </p:nvSpPr>
          <p:spPr>
            <a:xfrm>
              <a:off x="1749461" y="489949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cxnSp>
          <p:nvCxnSpPr>
            <p:cNvPr id="814" name="Google Shape;814;p40"/>
            <p:cNvCxnSpPr>
              <a:stCxn id="815" idx="3"/>
              <a:endCxn id="810" idx="1"/>
            </p:cNvCxnSpPr>
            <p:nvPr/>
          </p:nvCxnSpPr>
          <p:spPr>
            <a:xfrm flipH="1" rot="10800000">
              <a:off x="1355686" y="2734265"/>
              <a:ext cx="393900" cy="265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16" name="Google Shape;816;p40"/>
            <p:cNvCxnSpPr>
              <a:stCxn id="815" idx="3"/>
              <a:endCxn id="811" idx="1"/>
            </p:cNvCxnSpPr>
            <p:nvPr/>
          </p:nvCxnSpPr>
          <p:spPr>
            <a:xfrm>
              <a:off x="1355686" y="2999765"/>
              <a:ext cx="393900" cy="2610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17" name="Google Shape;817;p40"/>
            <p:cNvCxnSpPr>
              <a:stCxn id="818" idx="3"/>
              <a:endCxn id="812" idx="1"/>
            </p:cNvCxnSpPr>
            <p:nvPr/>
          </p:nvCxnSpPr>
          <p:spPr>
            <a:xfrm flipH="1" rot="10800000">
              <a:off x="1355686" y="4590666"/>
              <a:ext cx="393900" cy="272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19" name="Google Shape;819;p40"/>
            <p:cNvCxnSpPr>
              <a:stCxn id="818" idx="3"/>
              <a:endCxn id="813" idx="1"/>
            </p:cNvCxnSpPr>
            <p:nvPr/>
          </p:nvCxnSpPr>
          <p:spPr>
            <a:xfrm>
              <a:off x="1355686" y="4863066"/>
              <a:ext cx="393900" cy="25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820" name="Google Shape;820;p40"/>
          <p:cNvGrpSpPr/>
          <p:nvPr/>
        </p:nvGrpSpPr>
        <p:grpSpPr>
          <a:xfrm>
            <a:off x="2866419" y="2221881"/>
            <a:ext cx="1455030" cy="2845076"/>
            <a:chOff x="2866419" y="2221881"/>
            <a:chExt cx="1455030" cy="2845076"/>
          </a:xfrm>
        </p:grpSpPr>
        <p:sp>
          <p:nvSpPr>
            <p:cNvPr id="821" name="Google Shape;821;p40"/>
            <p:cNvSpPr txBox="1"/>
            <p:nvPr/>
          </p:nvSpPr>
          <p:spPr>
            <a:xfrm>
              <a:off x="3204491" y="222188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are</a:t>
              </a:r>
              <a:endParaRPr/>
            </a:p>
          </p:txBody>
        </p:sp>
        <p:sp>
          <p:nvSpPr>
            <p:cNvPr id="822" name="Google Shape;822;p40"/>
            <p:cNvSpPr txBox="1"/>
            <p:nvPr/>
          </p:nvSpPr>
          <p:spPr>
            <a:xfrm>
              <a:off x="3204491" y="274841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don’t</a:t>
              </a:r>
              <a:endParaRPr/>
            </a:p>
          </p:txBody>
        </p:sp>
        <p:sp>
          <p:nvSpPr>
            <p:cNvPr id="823" name="Google Shape;823;p40"/>
            <p:cNvSpPr txBox="1"/>
            <p:nvPr/>
          </p:nvSpPr>
          <p:spPr>
            <a:xfrm>
              <a:off x="3204491" y="410476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sp>
          <p:nvSpPr>
            <p:cNvPr id="824" name="Google Shape;824;p40"/>
            <p:cNvSpPr txBox="1"/>
            <p:nvPr/>
          </p:nvSpPr>
          <p:spPr>
            <a:xfrm>
              <a:off x="3204491" y="463129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but</a:t>
              </a:r>
              <a:endParaRPr/>
            </a:p>
          </p:txBody>
        </p:sp>
        <p:cxnSp>
          <p:nvCxnSpPr>
            <p:cNvPr id="825" name="Google Shape;825;p40"/>
            <p:cNvCxnSpPr>
              <a:stCxn id="810" idx="3"/>
              <a:endCxn id="821" idx="1"/>
            </p:cNvCxnSpPr>
            <p:nvPr/>
          </p:nvCxnSpPr>
          <p:spPr>
            <a:xfrm flipH="1" rot="10800000">
              <a:off x="2866419" y="2439624"/>
              <a:ext cx="338100" cy="294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26" name="Google Shape;826;p40"/>
            <p:cNvCxnSpPr>
              <a:stCxn id="810" idx="3"/>
              <a:endCxn id="822" idx="1"/>
            </p:cNvCxnSpPr>
            <p:nvPr/>
          </p:nvCxnSpPr>
          <p:spPr>
            <a:xfrm>
              <a:off x="2866419" y="2734224"/>
              <a:ext cx="338100" cy="2319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27" name="Google Shape;827;p40"/>
            <p:cNvCxnSpPr>
              <a:stCxn id="812" idx="3"/>
              <a:endCxn id="823" idx="1"/>
            </p:cNvCxnSpPr>
            <p:nvPr/>
          </p:nvCxnSpPr>
          <p:spPr>
            <a:xfrm flipH="1" rot="10800000">
              <a:off x="2866419" y="4322584"/>
              <a:ext cx="338100" cy="268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28" name="Google Shape;828;p40"/>
            <p:cNvCxnSpPr>
              <a:stCxn id="812" idx="3"/>
              <a:endCxn id="824" idx="1"/>
            </p:cNvCxnSpPr>
            <p:nvPr/>
          </p:nvCxnSpPr>
          <p:spPr>
            <a:xfrm>
              <a:off x="2866419" y="4590784"/>
              <a:ext cx="338100" cy="2583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829" name="Google Shape;829;p40"/>
          <p:cNvGrpSpPr/>
          <p:nvPr/>
        </p:nvGrpSpPr>
        <p:grpSpPr>
          <a:xfrm>
            <a:off x="4321449" y="1491757"/>
            <a:ext cx="1540885" cy="2258427"/>
            <a:chOff x="4321449" y="1491757"/>
            <a:chExt cx="1540885" cy="2258427"/>
          </a:xfrm>
        </p:grpSpPr>
        <p:sp>
          <p:nvSpPr>
            <p:cNvPr id="830" name="Google Shape;830;p40"/>
            <p:cNvSpPr txBox="1"/>
            <p:nvPr/>
          </p:nvSpPr>
          <p:spPr>
            <a:xfrm>
              <a:off x="4719576" y="1491757"/>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always</a:t>
              </a:r>
              <a:endParaRPr/>
            </a:p>
          </p:txBody>
        </p:sp>
        <p:sp>
          <p:nvSpPr>
            <p:cNvPr id="831" name="Google Shape;831;p40"/>
            <p:cNvSpPr txBox="1"/>
            <p:nvPr/>
          </p:nvSpPr>
          <p:spPr>
            <a:xfrm>
              <a:off x="4719576" y="20182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not</a:t>
              </a:r>
              <a:endParaRPr/>
            </a:p>
          </p:txBody>
        </p:sp>
        <p:sp>
          <p:nvSpPr>
            <p:cNvPr id="832" name="Google Shape;832;p40"/>
            <p:cNvSpPr txBox="1"/>
            <p:nvPr/>
          </p:nvSpPr>
          <p:spPr>
            <a:xfrm>
              <a:off x="4745376" y="2787988"/>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have</a:t>
              </a:r>
              <a:endParaRPr/>
            </a:p>
          </p:txBody>
        </p:sp>
        <p:sp>
          <p:nvSpPr>
            <p:cNvPr id="833" name="Google Shape;833;p40"/>
            <p:cNvSpPr txBox="1"/>
            <p:nvPr/>
          </p:nvSpPr>
          <p:spPr>
            <a:xfrm>
              <a:off x="4745376" y="3314526"/>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take</a:t>
              </a:r>
              <a:endParaRPr/>
            </a:p>
          </p:txBody>
        </p:sp>
        <p:cxnSp>
          <p:nvCxnSpPr>
            <p:cNvPr id="834" name="Google Shape;834;p40"/>
            <p:cNvCxnSpPr>
              <a:stCxn id="822" idx="3"/>
              <a:endCxn id="832" idx="1"/>
            </p:cNvCxnSpPr>
            <p:nvPr/>
          </p:nvCxnSpPr>
          <p:spPr>
            <a:xfrm>
              <a:off x="4321449" y="2966248"/>
              <a:ext cx="423900" cy="39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35" name="Google Shape;835;p40"/>
            <p:cNvCxnSpPr>
              <a:stCxn id="822" idx="3"/>
              <a:endCxn id="833" idx="1"/>
            </p:cNvCxnSpPr>
            <p:nvPr/>
          </p:nvCxnSpPr>
          <p:spPr>
            <a:xfrm>
              <a:off x="4321449" y="2966248"/>
              <a:ext cx="423900" cy="5661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36" name="Google Shape;836;p40"/>
            <p:cNvCxnSpPr>
              <a:stCxn id="821" idx="3"/>
              <a:endCxn id="831" idx="1"/>
            </p:cNvCxnSpPr>
            <p:nvPr/>
          </p:nvCxnSpPr>
          <p:spPr>
            <a:xfrm flipH="1" rot="10800000">
              <a:off x="4321449" y="2236010"/>
              <a:ext cx="398100" cy="203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37" name="Google Shape;837;p40"/>
            <p:cNvCxnSpPr>
              <a:stCxn id="821" idx="3"/>
              <a:endCxn id="830" idx="1"/>
            </p:cNvCxnSpPr>
            <p:nvPr/>
          </p:nvCxnSpPr>
          <p:spPr>
            <a:xfrm flipH="1" rot="10800000">
              <a:off x="4321449" y="1709510"/>
              <a:ext cx="398100" cy="730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
        <p:nvSpPr>
          <p:cNvPr id="838" name="Google Shape;838;p40"/>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&lt;START&gt;</a:t>
            </a:r>
            <a:endParaRPr/>
          </a:p>
        </p:txBody>
      </p:sp>
      <p:grpSp>
        <p:nvGrpSpPr>
          <p:cNvPr id="839" name="Google Shape;839;p40"/>
          <p:cNvGrpSpPr/>
          <p:nvPr/>
        </p:nvGrpSpPr>
        <p:grpSpPr>
          <a:xfrm>
            <a:off x="583556" y="2781936"/>
            <a:ext cx="772130" cy="2298959"/>
            <a:chOff x="583556" y="2781936"/>
            <a:chExt cx="772130" cy="2298959"/>
          </a:xfrm>
        </p:grpSpPr>
        <p:sp>
          <p:nvSpPr>
            <p:cNvPr id="815" name="Google Shape;815;p40"/>
            <p:cNvSpPr txBox="1"/>
            <p:nvPr/>
          </p:nvSpPr>
          <p:spPr>
            <a:xfrm>
              <a:off x="785151" y="2781936"/>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the</a:t>
              </a:r>
              <a:endParaRPr/>
            </a:p>
          </p:txBody>
        </p:sp>
        <p:sp>
          <p:nvSpPr>
            <p:cNvPr id="818" name="Google Shape;818;p40"/>
            <p:cNvSpPr txBox="1"/>
            <p:nvPr/>
          </p:nvSpPr>
          <p:spPr>
            <a:xfrm>
              <a:off x="785151" y="4645237"/>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a:t>
              </a:r>
              <a:endParaRPr/>
            </a:p>
          </p:txBody>
        </p:sp>
        <p:cxnSp>
          <p:nvCxnSpPr>
            <p:cNvPr id="840" name="Google Shape;840;p40"/>
            <p:cNvCxnSpPr>
              <a:stCxn id="838" idx="0"/>
              <a:endCxn id="815" idx="2"/>
            </p:cNvCxnSpPr>
            <p:nvPr/>
          </p:nvCxnSpPr>
          <p:spPr>
            <a:xfrm flipH="1" rot="10800000">
              <a:off x="583556" y="3217701"/>
              <a:ext cx="486900" cy="495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41" name="Google Shape;841;p40"/>
            <p:cNvCxnSpPr>
              <a:stCxn id="838" idx="2"/>
              <a:endCxn id="818" idx="0"/>
            </p:cNvCxnSpPr>
            <p:nvPr/>
          </p:nvCxnSpPr>
          <p:spPr>
            <a:xfrm>
              <a:off x="583556" y="4148959"/>
              <a:ext cx="486900" cy="496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4"/>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Overview</a:t>
            </a:r>
            <a:endParaRPr/>
          </a:p>
        </p:txBody>
      </p:sp>
      <p:sp>
        <p:nvSpPr>
          <p:cNvPr id="102" name="Google Shape;102;p14"/>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Today we will:</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Introduce a </a:t>
            </a:r>
            <a:r>
              <a:rPr b="0" i="0" lang="en-US" sz="2400" u="sng" cap="none" strike="noStrike">
                <a:solidFill>
                  <a:schemeClr val="dk1"/>
                </a:solidFill>
                <a:latin typeface="Calibri"/>
                <a:ea typeface="Calibri"/>
                <a:cs typeface="Calibri"/>
                <a:sym typeface="Calibri"/>
              </a:rPr>
              <a:t>new task</a:t>
            </a:r>
            <a:r>
              <a:rPr b="0" i="0" lang="en-US" sz="2400" u="none" cap="none" strike="noStrike">
                <a:solidFill>
                  <a:schemeClr val="dk1"/>
                </a:solidFill>
                <a:latin typeface="Calibri"/>
                <a:ea typeface="Calibri"/>
                <a:cs typeface="Calibri"/>
                <a:sym typeface="Calibri"/>
              </a:rPr>
              <a:t>: </a:t>
            </a:r>
            <a:r>
              <a:rPr b="0" i="0" lang="en-US" sz="2400" u="none" cap="none" strike="noStrike">
                <a:solidFill>
                  <a:schemeClr val="accent3"/>
                </a:solidFill>
                <a:latin typeface="Calibri"/>
                <a:ea typeface="Calibri"/>
                <a:cs typeface="Calibri"/>
                <a:sym typeface="Calibri"/>
              </a:rPr>
              <a:t>Machine Translation</a:t>
            </a:r>
            <a:br>
              <a:rPr b="0" i="0" lang="en-US" sz="2400" u="none" cap="none" strike="noStrike">
                <a:solidFill>
                  <a:schemeClr val="accent3"/>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Introduce a </a:t>
            </a:r>
            <a:r>
              <a:rPr b="0" i="0" lang="en-US" sz="2400" u="sng" cap="none" strike="noStrike">
                <a:solidFill>
                  <a:schemeClr val="dk1"/>
                </a:solidFill>
                <a:latin typeface="Calibri"/>
                <a:ea typeface="Calibri"/>
                <a:cs typeface="Calibri"/>
                <a:sym typeface="Calibri"/>
              </a:rPr>
              <a:t>new neural architecture</a:t>
            </a:r>
            <a:r>
              <a:rPr b="0" i="0" lang="en-US" sz="2400" u="none" cap="none" strike="noStrike">
                <a:solidFill>
                  <a:schemeClr val="dk1"/>
                </a:solidFill>
                <a:latin typeface="Calibri"/>
                <a:ea typeface="Calibri"/>
                <a:cs typeface="Calibri"/>
                <a:sym typeface="Calibri"/>
              </a:rPr>
              <a:t>: </a:t>
            </a:r>
            <a:r>
              <a:rPr b="0" i="0" lang="en-US" sz="2400" u="none" cap="none" strike="noStrike">
                <a:solidFill>
                  <a:schemeClr val="accent3"/>
                </a:solidFill>
                <a:latin typeface="Calibri"/>
                <a:ea typeface="Calibri"/>
                <a:cs typeface="Calibri"/>
                <a:sym typeface="Calibri"/>
              </a:rPr>
              <a:t>sequence-to-sequence</a:t>
            </a:r>
            <a:br>
              <a:rPr b="0" i="0" lang="en-US" sz="2400" u="none" cap="none" strike="noStrike">
                <a:solidFill>
                  <a:schemeClr val="accent3"/>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Introduce a </a:t>
            </a:r>
            <a:r>
              <a:rPr b="0" i="0" lang="en-US" sz="2400" u="sng" cap="none" strike="noStrike">
                <a:solidFill>
                  <a:schemeClr val="dk1"/>
                </a:solidFill>
                <a:latin typeface="Calibri"/>
                <a:ea typeface="Calibri"/>
                <a:cs typeface="Calibri"/>
                <a:sym typeface="Calibri"/>
              </a:rPr>
              <a:t>new neural technique</a:t>
            </a:r>
            <a:r>
              <a:rPr b="0" i="0" lang="en-US" sz="2400" u="none" cap="none" strike="noStrike">
                <a:solidFill>
                  <a:schemeClr val="dk1"/>
                </a:solidFill>
                <a:latin typeface="Calibri"/>
                <a:ea typeface="Calibri"/>
                <a:cs typeface="Calibri"/>
                <a:sym typeface="Calibri"/>
              </a:rPr>
              <a:t>: </a:t>
            </a:r>
            <a:r>
              <a:rPr b="0" i="0" lang="en-US" sz="2400" u="none" cap="none" strike="noStrike">
                <a:solidFill>
                  <a:schemeClr val="accent3"/>
                </a:solidFill>
                <a:latin typeface="Calibri"/>
                <a:ea typeface="Calibri"/>
                <a:cs typeface="Calibri"/>
                <a:sym typeface="Calibri"/>
              </a:rPr>
              <a:t>attention</a:t>
            </a:r>
            <a:endParaRPr/>
          </a:p>
        </p:txBody>
      </p:sp>
      <p:sp>
        <p:nvSpPr>
          <p:cNvPr id="103" name="Google Shape;103;p1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04" name="Google Shape;104;p14"/>
          <p:cNvGrpSpPr/>
          <p:nvPr/>
        </p:nvGrpSpPr>
        <p:grpSpPr>
          <a:xfrm>
            <a:off x="3901857" y="2429318"/>
            <a:ext cx="3686475" cy="1315572"/>
            <a:chOff x="3901857" y="2429318"/>
            <a:chExt cx="3686475" cy="1315572"/>
          </a:xfrm>
        </p:grpSpPr>
        <p:cxnSp>
          <p:nvCxnSpPr>
            <p:cNvPr id="105" name="Google Shape;105;p14"/>
            <p:cNvCxnSpPr/>
            <p:nvPr/>
          </p:nvCxnSpPr>
          <p:spPr>
            <a:xfrm>
              <a:off x="3901857" y="2429318"/>
              <a:ext cx="0" cy="1315572"/>
            </a:xfrm>
            <a:prstGeom prst="straightConnector1">
              <a:avLst/>
            </a:prstGeom>
            <a:gradFill>
              <a:gsLst>
                <a:gs pos="0">
                  <a:srgbClr val="A50021"/>
                </a:gs>
                <a:gs pos="100000">
                  <a:schemeClr val="dk1"/>
                </a:gs>
              </a:gsLst>
              <a:lin ang="0" scaled="0"/>
            </a:gradFill>
            <a:ln cap="flat" cmpd="sng" w="38100">
              <a:solidFill>
                <a:srgbClr val="3A85FE"/>
              </a:solidFill>
              <a:prstDash val="solid"/>
              <a:miter lim="800000"/>
              <a:headEnd len="sm" w="sm" type="none"/>
              <a:tailEnd len="med" w="med" type="triangle"/>
            </a:ln>
          </p:spPr>
        </p:cxnSp>
        <p:sp>
          <p:nvSpPr>
            <p:cNvPr id="106" name="Google Shape;106;p14"/>
            <p:cNvSpPr txBox="1"/>
            <p:nvPr/>
          </p:nvSpPr>
          <p:spPr>
            <a:xfrm>
              <a:off x="3966482" y="2838903"/>
              <a:ext cx="362185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3A85FE"/>
                  </a:solidFill>
                  <a:latin typeface="Calibri"/>
                  <a:ea typeface="Calibri"/>
                  <a:cs typeface="Calibri"/>
                  <a:sym typeface="Calibri"/>
                </a:rPr>
                <a:t>is the primary use-case of</a:t>
              </a:r>
              <a:endParaRPr/>
            </a:p>
          </p:txBody>
        </p:sp>
      </p:grpSp>
      <p:grpSp>
        <p:nvGrpSpPr>
          <p:cNvPr id="107" name="Google Shape;107;p14"/>
          <p:cNvGrpSpPr/>
          <p:nvPr/>
        </p:nvGrpSpPr>
        <p:grpSpPr>
          <a:xfrm>
            <a:off x="3901857" y="4444701"/>
            <a:ext cx="2154559" cy="1315572"/>
            <a:chOff x="3901857" y="4444701"/>
            <a:chExt cx="2154559" cy="1315572"/>
          </a:xfrm>
        </p:grpSpPr>
        <p:cxnSp>
          <p:nvCxnSpPr>
            <p:cNvPr id="108" name="Google Shape;108;p14"/>
            <p:cNvCxnSpPr/>
            <p:nvPr/>
          </p:nvCxnSpPr>
          <p:spPr>
            <a:xfrm>
              <a:off x="3901857" y="4444701"/>
              <a:ext cx="0" cy="1315572"/>
            </a:xfrm>
            <a:prstGeom prst="straightConnector1">
              <a:avLst/>
            </a:prstGeom>
            <a:gradFill>
              <a:gsLst>
                <a:gs pos="0">
                  <a:srgbClr val="A50021"/>
                </a:gs>
                <a:gs pos="100000">
                  <a:schemeClr val="dk1"/>
                </a:gs>
              </a:gsLst>
              <a:lin ang="0" scaled="0"/>
            </a:gradFill>
            <a:ln cap="flat" cmpd="sng" w="38100">
              <a:solidFill>
                <a:srgbClr val="3A85FE"/>
              </a:solidFill>
              <a:prstDash val="solid"/>
              <a:miter lim="800000"/>
              <a:headEnd len="sm" w="sm" type="none"/>
              <a:tailEnd len="med" w="med" type="triangle"/>
            </a:ln>
          </p:spPr>
        </p:cxnSp>
        <p:sp>
          <p:nvSpPr>
            <p:cNvPr id="109" name="Google Shape;109;p14"/>
            <p:cNvSpPr txBox="1"/>
            <p:nvPr/>
          </p:nvSpPr>
          <p:spPr>
            <a:xfrm>
              <a:off x="3966482" y="4854286"/>
              <a:ext cx="2089934"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3A85FE"/>
                  </a:solidFill>
                  <a:latin typeface="Calibri"/>
                  <a:ea typeface="Calibri"/>
                  <a:cs typeface="Calibri"/>
                  <a:sym typeface="Calibri"/>
                </a:rPr>
                <a:t>is improved by</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5" name="Shape 845"/>
        <p:cNvGrpSpPr/>
        <p:nvPr/>
      </p:nvGrpSpPr>
      <p:grpSpPr>
        <a:xfrm>
          <a:off x="0" y="0"/>
          <a:ext cx="0" cy="0"/>
          <a:chOff x="0" y="0"/>
          <a:chExt cx="0" cy="0"/>
        </a:xfrm>
      </p:grpSpPr>
      <p:sp>
        <p:nvSpPr>
          <p:cNvPr id="846" name="Google Shape;846;p41"/>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847" name="Google Shape;847;p41"/>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848" name="Google Shape;848;p41"/>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849" name="Google Shape;849;p41"/>
          <p:cNvGrpSpPr/>
          <p:nvPr/>
        </p:nvGrpSpPr>
        <p:grpSpPr>
          <a:xfrm>
            <a:off x="1355686" y="2516395"/>
            <a:ext cx="1510733" cy="2818756"/>
            <a:chOff x="1355686" y="2516395"/>
            <a:chExt cx="1510733" cy="2818756"/>
          </a:xfrm>
        </p:grpSpPr>
        <p:sp>
          <p:nvSpPr>
            <p:cNvPr id="850" name="Google Shape;850;p41"/>
            <p:cNvSpPr txBox="1"/>
            <p:nvPr/>
          </p:nvSpPr>
          <p:spPr>
            <a:xfrm>
              <a:off x="1749461"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851" name="Google Shape;851;p41"/>
            <p:cNvSpPr txBox="1"/>
            <p:nvPr/>
          </p:nvSpPr>
          <p:spPr>
            <a:xfrm>
              <a:off x="1749461"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people</a:t>
              </a:r>
              <a:endParaRPr/>
            </a:p>
          </p:txBody>
        </p:sp>
        <p:sp>
          <p:nvSpPr>
            <p:cNvPr id="852" name="Google Shape;852;p41"/>
            <p:cNvSpPr txBox="1"/>
            <p:nvPr/>
          </p:nvSpPr>
          <p:spPr>
            <a:xfrm>
              <a:off x="1749461" y="437295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853" name="Google Shape;853;p41"/>
            <p:cNvSpPr txBox="1"/>
            <p:nvPr/>
          </p:nvSpPr>
          <p:spPr>
            <a:xfrm>
              <a:off x="1749461" y="489949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cxnSp>
          <p:nvCxnSpPr>
            <p:cNvPr id="854" name="Google Shape;854;p41"/>
            <p:cNvCxnSpPr>
              <a:stCxn id="855" idx="3"/>
              <a:endCxn id="850" idx="1"/>
            </p:cNvCxnSpPr>
            <p:nvPr/>
          </p:nvCxnSpPr>
          <p:spPr>
            <a:xfrm flipH="1" rot="10800000">
              <a:off x="1355686" y="2734265"/>
              <a:ext cx="393900" cy="265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56" name="Google Shape;856;p41"/>
            <p:cNvCxnSpPr>
              <a:stCxn id="855" idx="3"/>
              <a:endCxn id="851" idx="1"/>
            </p:cNvCxnSpPr>
            <p:nvPr/>
          </p:nvCxnSpPr>
          <p:spPr>
            <a:xfrm>
              <a:off x="1355686" y="2999765"/>
              <a:ext cx="393900" cy="2610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57" name="Google Shape;857;p41"/>
            <p:cNvCxnSpPr>
              <a:stCxn id="858" idx="3"/>
              <a:endCxn id="852" idx="1"/>
            </p:cNvCxnSpPr>
            <p:nvPr/>
          </p:nvCxnSpPr>
          <p:spPr>
            <a:xfrm flipH="1" rot="10800000">
              <a:off x="1355686" y="4590666"/>
              <a:ext cx="393900" cy="272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59" name="Google Shape;859;p41"/>
            <p:cNvCxnSpPr>
              <a:stCxn id="858" idx="3"/>
              <a:endCxn id="853" idx="1"/>
            </p:cNvCxnSpPr>
            <p:nvPr/>
          </p:nvCxnSpPr>
          <p:spPr>
            <a:xfrm>
              <a:off x="1355686" y="4863066"/>
              <a:ext cx="393900" cy="25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860" name="Google Shape;860;p41"/>
          <p:cNvGrpSpPr/>
          <p:nvPr/>
        </p:nvGrpSpPr>
        <p:grpSpPr>
          <a:xfrm>
            <a:off x="2866419" y="2221881"/>
            <a:ext cx="1455030" cy="2845076"/>
            <a:chOff x="2866419" y="2221881"/>
            <a:chExt cx="1455030" cy="2845076"/>
          </a:xfrm>
        </p:grpSpPr>
        <p:sp>
          <p:nvSpPr>
            <p:cNvPr id="861" name="Google Shape;861;p41"/>
            <p:cNvSpPr txBox="1"/>
            <p:nvPr/>
          </p:nvSpPr>
          <p:spPr>
            <a:xfrm>
              <a:off x="3204491" y="222188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are</a:t>
              </a:r>
              <a:endParaRPr/>
            </a:p>
          </p:txBody>
        </p:sp>
        <p:sp>
          <p:nvSpPr>
            <p:cNvPr id="862" name="Google Shape;862;p41"/>
            <p:cNvSpPr txBox="1"/>
            <p:nvPr/>
          </p:nvSpPr>
          <p:spPr>
            <a:xfrm>
              <a:off x="3204491" y="274841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don’t</a:t>
              </a:r>
              <a:endParaRPr/>
            </a:p>
          </p:txBody>
        </p:sp>
        <p:sp>
          <p:nvSpPr>
            <p:cNvPr id="863" name="Google Shape;863;p41"/>
            <p:cNvSpPr txBox="1"/>
            <p:nvPr/>
          </p:nvSpPr>
          <p:spPr>
            <a:xfrm>
              <a:off x="3204491" y="410476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sp>
          <p:nvSpPr>
            <p:cNvPr id="864" name="Google Shape;864;p41"/>
            <p:cNvSpPr txBox="1"/>
            <p:nvPr/>
          </p:nvSpPr>
          <p:spPr>
            <a:xfrm>
              <a:off x="3204491" y="463129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but</a:t>
              </a:r>
              <a:endParaRPr/>
            </a:p>
          </p:txBody>
        </p:sp>
        <p:cxnSp>
          <p:nvCxnSpPr>
            <p:cNvPr id="865" name="Google Shape;865;p41"/>
            <p:cNvCxnSpPr>
              <a:stCxn id="850" idx="3"/>
              <a:endCxn id="861" idx="1"/>
            </p:cNvCxnSpPr>
            <p:nvPr/>
          </p:nvCxnSpPr>
          <p:spPr>
            <a:xfrm flipH="1" rot="10800000">
              <a:off x="2866419" y="2439624"/>
              <a:ext cx="338100" cy="294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66" name="Google Shape;866;p41"/>
            <p:cNvCxnSpPr>
              <a:stCxn id="850" idx="3"/>
              <a:endCxn id="862" idx="1"/>
            </p:cNvCxnSpPr>
            <p:nvPr/>
          </p:nvCxnSpPr>
          <p:spPr>
            <a:xfrm>
              <a:off x="2866419" y="2734224"/>
              <a:ext cx="338100" cy="2319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67" name="Google Shape;867;p41"/>
            <p:cNvCxnSpPr>
              <a:stCxn id="852" idx="3"/>
              <a:endCxn id="863" idx="1"/>
            </p:cNvCxnSpPr>
            <p:nvPr/>
          </p:nvCxnSpPr>
          <p:spPr>
            <a:xfrm flipH="1" rot="10800000">
              <a:off x="2866419" y="4322584"/>
              <a:ext cx="338100" cy="268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68" name="Google Shape;868;p41"/>
            <p:cNvCxnSpPr>
              <a:stCxn id="852" idx="3"/>
              <a:endCxn id="864" idx="1"/>
            </p:cNvCxnSpPr>
            <p:nvPr/>
          </p:nvCxnSpPr>
          <p:spPr>
            <a:xfrm>
              <a:off x="2866419" y="4590784"/>
              <a:ext cx="338100" cy="2583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869" name="Google Shape;869;p41"/>
          <p:cNvGrpSpPr/>
          <p:nvPr/>
        </p:nvGrpSpPr>
        <p:grpSpPr>
          <a:xfrm>
            <a:off x="4321449" y="1491757"/>
            <a:ext cx="1540885" cy="2258427"/>
            <a:chOff x="4321449" y="1491757"/>
            <a:chExt cx="1540885" cy="2258427"/>
          </a:xfrm>
        </p:grpSpPr>
        <p:sp>
          <p:nvSpPr>
            <p:cNvPr id="870" name="Google Shape;870;p41"/>
            <p:cNvSpPr txBox="1"/>
            <p:nvPr/>
          </p:nvSpPr>
          <p:spPr>
            <a:xfrm>
              <a:off x="4719576" y="1491757"/>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always</a:t>
              </a:r>
              <a:endParaRPr/>
            </a:p>
          </p:txBody>
        </p:sp>
        <p:sp>
          <p:nvSpPr>
            <p:cNvPr id="871" name="Google Shape;871;p41"/>
            <p:cNvSpPr txBox="1"/>
            <p:nvPr/>
          </p:nvSpPr>
          <p:spPr>
            <a:xfrm>
              <a:off x="4719576" y="20182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not</a:t>
              </a:r>
              <a:endParaRPr/>
            </a:p>
          </p:txBody>
        </p:sp>
        <p:sp>
          <p:nvSpPr>
            <p:cNvPr id="872" name="Google Shape;872;p41"/>
            <p:cNvSpPr txBox="1"/>
            <p:nvPr/>
          </p:nvSpPr>
          <p:spPr>
            <a:xfrm>
              <a:off x="4745376" y="2787988"/>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have</a:t>
              </a:r>
              <a:endParaRPr/>
            </a:p>
          </p:txBody>
        </p:sp>
        <p:sp>
          <p:nvSpPr>
            <p:cNvPr id="873" name="Google Shape;873;p41"/>
            <p:cNvSpPr txBox="1"/>
            <p:nvPr/>
          </p:nvSpPr>
          <p:spPr>
            <a:xfrm>
              <a:off x="4745376" y="3314526"/>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take</a:t>
              </a:r>
              <a:endParaRPr/>
            </a:p>
          </p:txBody>
        </p:sp>
        <p:cxnSp>
          <p:nvCxnSpPr>
            <p:cNvPr id="874" name="Google Shape;874;p41"/>
            <p:cNvCxnSpPr>
              <a:stCxn id="862" idx="3"/>
              <a:endCxn id="872" idx="1"/>
            </p:cNvCxnSpPr>
            <p:nvPr/>
          </p:nvCxnSpPr>
          <p:spPr>
            <a:xfrm>
              <a:off x="4321449" y="2966248"/>
              <a:ext cx="423900" cy="39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75" name="Google Shape;875;p41"/>
            <p:cNvCxnSpPr>
              <a:stCxn id="862" idx="3"/>
              <a:endCxn id="873" idx="1"/>
            </p:cNvCxnSpPr>
            <p:nvPr/>
          </p:nvCxnSpPr>
          <p:spPr>
            <a:xfrm>
              <a:off x="4321449" y="2966248"/>
              <a:ext cx="423900" cy="5661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76" name="Google Shape;876;p41"/>
            <p:cNvCxnSpPr>
              <a:stCxn id="861" idx="3"/>
              <a:endCxn id="871" idx="1"/>
            </p:cNvCxnSpPr>
            <p:nvPr/>
          </p:nvCxnSpPr>
          <p:spPr>
            <a:xfrm flipH="1" rot="10800000">
              <a:off x="4321449" y="2236010"/>
              <a:ext cx="398100" cy="203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77" name="Google Shape;877;p41"/>
            <p:cNvCxnSpPr>
              <a:stCxn id="861" idx="3"/>
              <a:endCxn id="870" idx="1"/>
            </p:cNvCxnSpPr>
            <p:nvPr/>
          </p:nvCxnSpPr>
          <p:spPr>
            <a:xfrm flipH="1" rot="10800000">
              <a:off x="4321449" y="1709510"/>
              <a:ext cx="398100" cy="730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878" name="Google Shape;878;p41"/>
          <p:cNvGrpSpPr/>
          <p:nvPr/>
        </p:nvGrpSpPr>
        <p:grpSpPr>
          <a:xfrm>
            <a:off x="5836534" y="1793890"/>
            <a:ext cx="1566685" cy="2355069"/>
            <a:chOff x="5836534" y="1793890"/>
            <a:chExt cx="1566685" cy="2355069"/>
          </a:xfrm>
        </p:grpSpPr>
        <p:sp>
          <p:nvSpPr>
            <p:cNvPr id="879" name="Google Shape;879;p41"/>
            <p:cNvSpPr txBox="1"/>
            <p:nvPr/>
          </p:nvSpPr>
          <p:spPr>
            <a:xfrm>
              <a:off x="6286261" y="1793890"/>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in</a:t>
              </a:r>
              <a:endParaRPr/>
            </a:p>
          </p:txBody>
        </p:sp>
        <p:sp>
          <p:nvSpPr>
            <p:cNvPr id="880" name="Google Shape;880;p41"/>
            <p:cNvSpPr txBox="1"/>
            <p:nvPr/>
          </p:nvSpPr>
          <p:spPr>
            <a:xfrm>
              <a:off x="6286261" y="2320428"/>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with</a:t>
              </a:r>
              <a:endParaRPr/>
            </a:p>
          </p:txBody>
        </p:sp>
        <p:sp>
          <p:nvSpPr>
            <p:cNvPr id="881" name="Google Shape;881;p41"/>
            <p:cNvSpPr txBox="1"/>
            <p:nvPr/>
          </p:nvSpPr>
          <p:spPr>
            <a:xfrm>
              <a:off x="6286261" y="318676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any</a:t>
              </a:r>
              <a:endParaRPr/>
            </a:p>
          </p:txBody>
        </p:sp>
        <p:sp>
          <p:nvSpPr>
            <p:cNvPr id="882" name="Google Shape;882;p41"/>
            <p:cNvSpPr txBox="1"/>
            <p:nvPr/>
          </p:nvSpPr>
          <p:spPr>
            <a:xfrm>
              <a:off x="6286261" y="371330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enough</a:t>
              </a:r>
              <a:endParaRPr/>
            </a:p>
          </p:txBody>
        </p:sp>
        <p:cxnSp>
          <p:nvCxnSpPr>
            <p:cNvPr id="883" name="Google Shape;883;p41"/>
            <p:cNvCxnSpPr>
              <a:stCxn id="871" idx="3"/>
              <a:endCxn id="879" idx="1"/>
            </p:cNvCxnSpPr>
            <p:nvPr/>
          </p:nvCxnSpPr>
          <p:spPr>
            <a:xfrm flipH="1" rot="10800000">
              <a:off x="5836534" y="2011724"/>
              <a:ext cx="449700" cy="22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84" name="Google Shape;884;p41"/>
            <p:cNvCxnSpPr>
              <a:stCxn id="871" idx="3"/>
              <a:endCxn id="880" idx="1"/>
            </p:cNvCxnSpPr>
            <p:nvPr/>
          </p:nvCxnSpPr>
          <p:spPr>
            <a:xfrm>
              <a:off x="5836534" y="2236124"/>
              <a:ext cx="449700" cy="3021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85" name="Google Shape;885;p41"/>
            <p:cNvCxnSpPr>
              <a:stCxn id="872" idx="3"/>
              <a:endCxn id="881" idx="1"/>
            </p:cNvCxnSpPr>
            <p:nvPr/>
          </p:nvCxnSpPr>
          <p:spPr>
            <a:xfrm>
              <a:off x="5862334" y="3005817"/>
              <a:ext cx="423900" cy="398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86" name="Google Shape;886;p41"/>
            <p:cNvCxnSpPr>
              <a:stCxn id="872" idx="3"/>
              <a:endCxn id="882" idx="1"/>
            </p:cNvCxnSpPr>
            <p:nvPr/>
          </p:nvCxnSpPr>
          <p:spPr>
            <a:xfrm>
              <a:off x="5862334" y="3005817"/>
              <a:ext cx="423900" cy="925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
        <p:nvSpPr>
          <p:cNvPr id="887" name="Google Shape;887;p41"/>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&lt;START&gt;</a:t>
            </a:r>
            <a:endParaRPr/>
          </a:p>
        </p:txBody>
      </p:sp>
      <p:grpSp>
        <p:nvGrpSpPr>
          <p:cNvPr id="888" name="Google Shape;888;p41"/>
          <p:cNvGrpSpPr/>
          <p:nvPr/>
        </p:nvGrpSpPr>
        <p:grpSpPr>
          <a:xfrm>
            <a:off x="583556" y="2781936"/>
            <a:ext cx="772130" cy="2298959"/>
            <a:chOff x="583556" y="2781936"/>
            <a:chExt cx="772130" cy="2298959"/>
          </a:xfrm>
        </p:grpSpPr>
        <p:sp>
          <p:nvSpPr>
            <p:cNvPr id="855" name="Google Shape;855;p41"/>
            <p:cNvSpPr txBox="1"/>
            <p:nvPr/>
          </p:nvSpPr>
          <p:spPr>
            <a:xfrm>
              <a:off x="785151" y="2781936"/>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the</a:t>
              </a:r>
              <a:endParaRPr/>
            </a:p>
          </p:txBody>
        </p:sp>
        <p:sp>
          <p:nvSpPr>
            <p:cNvPr id="858" name="Google Shape;858;p41"/>
            <p:cNvSpPr txBox="1"/>
            <p:nvPr/>
          </p:nvSpPr>
          <p:spPr>
            <a:xfrm>
              <a:off x="785151" y="4645237"/>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a:t>
              </a:r>
              <a:endParaRPr/>
            </a:p>
          </p:txBody>
        </p:sp>
        <p:cxnSp>
          <p:nvCxnSpPr>
            <p:cNvPr id="889" name="Google Shape;889;p41"/>
            <p:cNvCxnSpPr>
              <a:stCxn id="887" idx="0"/>
              <a:endCxn id="855" idx="2"/>
            </p:cNvCxnSpPr>
            <p:nvPr/>
          </p:nvCxnSpPr>
          <p:spPr>
            <a:xfrm flipH="1" rot="10800000">
              <a:off x="583556" y="3217701"/>
              <a:ext cx="486900" cy="495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90" name="Google Shape;890;p41"/>
            <p:cNvCxnSpPr>
              <a:stCxn id="887" idx="2"/>
              <a:endCxn id="858" idx="0"/>
            </p:cNvCxnSpPr>
            <p:nvPr/>
          </p:nvCxnSpPr>
          <p:spPr>
            <a:xfrm>
              <a:off x="583556" y="4148959"/>
              <a:ext cx="486900" cy="496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4" name="Shape 894"/>
        <p:cNvGrpSpPr/>
        <p:nvPr/>
      </p:nvGrpSpPr>
      <p:grpSpPr>
        <a:xfrm>
          <a:off x="0" y="0"/>
          <a:ext cx="0" cy="0"/>
          <a:chOff x="0" y="0"/>
          <a:chExt cx="0" cy="0"/>
        </a:xfrm>
      </p:grpSpPr>
      <p:sp>
        <p:nvSpPr>
          <p:cNvPr id="895" name="Google Shape;895;p4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896" name="Google Shape;896;p42"/>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897" name="Google Shape;897;p4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898" name="Google Shape;898;p42"/>
          <p:cNvGrpSpPr/>
          <p:nvPr/>
        </p:nvGrpSpPr>
        <p:grpSpPr>
          <a:xfrm>
            <a:off x="1355686" y="2516395"/>
            <a:ext cx="1510733" cy="2818756"/>
            <a:chOff x="1355686" y="2516395"/>
            <a:chExt cx="1510733" cy="2818756"/>
          </a:xfrm>
        </p:grpSpPr>
        <p:sp>
          <p:nvSpPr>
            <p:cNvPr id="899" name="Google Shape;899;p42"/>
            <p:cNvSpPr txBox="1"/>
            <p:nvPr/>
          </p:nvSpPr>
          <p:spPr>
            <a:xfrm>
              <a:off x="1749461"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900" name="Google Shape;900;p42"/>
            <p:cNvSpPr txBox="1"/>
            <p:nvPr/>
          </p:nvSpPr>
          <p:spPr>
            <a:xfrm>
              <a:off x="1749461"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people</a:t>
              </a:r>
              <a:endParaRPr/>
            </a:p>
          </p:txBody>
        </p:sp>
        <p:sp>
          <p:nvSpPr>
            <p:cNvPr id="901" name="Google Shape;901;p42"/>
            <p:cNvSpPr txBox="1"/>
            <p:nvPr/>
          </p:nvSpPr>
          <p:spPr>
            <a:xfrm>
              <a:off x="1749461" y="437295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902" name="Google Shape;902;p42"/>
            <p:cNvSpPr txBox="1"/>
            <p:nvPr/>
          </p:nvSpPr>
          <p:spPr>
            <a:xfrm>
              <a:off x="1749461" y="489949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cxnSp>
          <p:nvCxnSpPr>
            <p:cNvPr id="903" name="Google Shape;903;p42"/>
            <p:cNvCxnSpPr>
              <a:stCxn id="904" idx="3"/>
              <a:endCxn id="899" idx="1"/>
            </p:cNvCxnSpPr>
            <p:nvPr/>
          </p:nvCxnSpPr>
          <p:spPr>
            <a:xfrm flipH="1" rot="10800000">
              <a:off x="1355686" y="2734265"/>
              <a:ext cx="393900" cy="265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05" name="Google Shape;905;p42"/>
            <p:cNvCxnSpPr>
              <a:stCxn id="904" idx="3"/>
              <a:endCxn id="900" idx="1"/>
            </p:cNvCxnSpPr>
            <p:nvPr/>
          </p:nvCxnSpPr>
          <p:spPr>
            <a:xfrm>
              <a:off x="1355686" y="2999765"/>
              <a:ext cx="393900" cy="2610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06" name="Google Shape;906;p42"/>
            <p:cNvCxnSpPr>
              <a:stCxn id="907" idx="3"/>
              <a:endCxn id="901" idx="1"/>
            </p:cNvCxnSpPr>
            <p:nvPr/>
          </p:nvCxnSpPr>
          <p:spPr>
            <a:xfrm flipH="1" rot="10800000">
              <a:off x="1355686" y="4590666"/>
              <a:ext cx="393900" cy="272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08" name="Google Shape;908;p42"/>
            <p:cNvCxnSpPr>
              <a:stCxn id="907" idx="3"/>
              <a:endCxn id="902" idx="1"/>
            </p:cNvCxnSpPr>
            <p:nvPr/>
          </p:nvCxnSpPr>
          <p:spPr>
            <a:xfrm>
              <a:off x="1355686" y="4863066"/>
              <a:ext cx="393900" cy="25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09" name="Google Shape;909;p42"/>
          <p:cNvGrpSpPr/>
          <p:nvPr/>
        </p:nvGrpSpPr>
        <p:grpSpPr>
          <a:xfrm>
            <a:off x="2866419" y="2221881"/>
            <a:ext cx="1455030" cy="2845076"/>
            <a:chOff x="2866419" y="2221881"/>
            <a:chExt cx="1455030" cy="2845076"/>
          </a:xfrm>
        </p:grpSpPr>
        <p:sp>
          <p:nvSpPr>
            <p:cNvPr id="910" name="Google Shape;910;p42"/>
            <p:cNvSpPr txBox="1"/>
            <p:nvPr/>
          </p:nvSpPr>
          <p:spPr>
            <a:xfrm>
              <a:off x="3204491" y="222188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are</a:t>
              </a:r>
              <a:endParaRPr/>
            </a:p>
          </p:txBody>
        </p:sp>
        <p:sp>
          <p:nvSpPr>
            <p:cNvPr id="911" name="Google Shape;911;p42"/>
            <p:cNvSpPr txBox="1"/>
            <p:nvPr/>
          </p:nvSpPr>
          <p:spPr>
            <a:xfrm>
              <a:off x="3204491" y="274841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don’t</a:t>
              </a:r>
              <a:endParaRPr/>
            </a:p>
          </p:txBody>
        </p:sp>
        <p:sp>
          <p:nvSpPr>
            <p:cNvPr id="912" name="Google Shape;912;p42"/>
            <p:cNvSpPr txBox="1"/>
            <p:nvPr/>
          </p:nvSpPr>
          <p:spPr>
            <a:xfrm>
              <a:off x="3204491" y="410476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sp>
          <p:nvSpPr>
            <p:cNvPr id="913" name="Google Shape;913;p42"/>
            <p:cNvSpPr txBox="1"/>
            <p:nvPr/>
          </p:nvSpPr>
          <p:spPr>
            <a:xfrm>
              <a:off x="3204491" y="463129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but</a:t>
              </a:r>
              <a:endParaRPr/>
            </a:p>
          </p:txBody>
        </p:sp>
        <p:cxnSp>
          <p:nvCxnSpPr>
            <p:cNvPr id="914" name="Google Shape;914;p42"/>
            <p:cNvCxnSpPr>
              <a:stCxn id="899" idx="3"/>
              <a:endCxn id="910" idx="1"/>
            </p:cNvCxnSpPr>
            <p:nvPr/>
          </p:nvCxnSpPr>
          <p:spPr>
            <a:xfrm flipH="1" rot="10800000">
              <a:off x="2866419" y="2439624"/>
              <a:ext cx="338100" cy="294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15" name="Google Shape;915;p42"/>
            <p:cNvCxnSpPr>
              <a:stCxn id="899" idx="3"/>
              <a:endCxn id="911" idx="1"/>
            </p:cNvCxnSpPr>
            <p:nvPr/>
          </p:nvCxnSpPr>
          <p:spPr>
            <a:xfrm>
              <a:off x="2866419" y="2734224"/>
              <a:ext cx="338100" cy="2319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16" name="Google Shape;916;p42"/>
            <p:cNvCxnSpPr>
              <a:stCxn id="901" idx="3"/>
              <a:endCxn id="912" idx="1"/>
            </p:cNvCxnSpPr>
            <p:nvPr/>
          </p:nvCxnSpPr>
          <p:spPr>
            <a:xfrm flipH="1" rot="10800000">
              <a:off x="2866419" y="4322584"/>
              <a:ext cx="338100" cy="268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17" name="Google Shape;917;p42"/>
            <p:cNvCxnSpPr>
              <a:stCxn id="901" idx="3"/>
              <a:endCxn id="913" idx="1"/>
            </p:cNvCxnSpPr>
            <p:nvPr/>
          </p:nvCxnSpPr>
          <p:spPr>
            <a:xfrm>
              <a:off x="2866419" y="4590784"/>
              <a:ext cx="338100" cy="2583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18" name="Google Shape;918;p42"/>
          <p:cNvGrpSpPr/>
          <p:nvPr/>
        </p:nvGrpSpPr>
        <p:grpSpPr>
          <a:xfrm>
            <a:off x="4321449" y="1491757"/>
            <a:ext cx="1540885" cy="2258427"/>
            <a:chOff x="4321449" y="1491757"/>
            <a:chExt cx="1540885" cy="2258427"/>
          </a:xfrm>
        </p:grpSpPr>
        <p:sp>
          <p:nvSpPr>
            <p:cNvPr id="919" name="Google Shape;919;p42"/>
            <p:cNvSpPr txBox="1"/>
            <p:nvPr/>
          </p:nvSpPr>
          <p:spPr>
            <a:xfrm>
              <a:off x="4719576" y="1491757"/>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always</a:t>
              </a:r>
              <a:endParaRPr/>
            </a:p>
          </p:txBody>
        </p:sp>
        <p:sp>
          <p:nvSpPr>
            <p:cNvPr id="920" name="Google Shape;920;p42"/>
            <p:cNvSpPr txBox="1"/>
            <p:nvPr/>
          </p:nvSpPr>
          <p:spPr>
            <a:xfrm>
              <a:off x="4719576" y="20182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not</a:t>
              </a:r>
              <a:endParaRPr/>
            </a:p>
          </p:txBody>
        </p:sp>
        <p:sp>
          <p:nvSpPr>
            <p:cNvPr id="921" name="Google Shape;921;p42"/>
            <p:cNvSpPr txBox="1"/>
            <p:nvPr/>
          </p:nvSpPr>
          <p:spPr>
            <a:xfrm>
              <a:off x="4745376" y="2787988"/>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have</a:t>
              </a:r>
              <a:endParaRPr/>
            </a:p>
          </p:txBody>
        </p:sp>
        <p:sp>
          <p:nvSpPr>
            <p:cNvPr id="922" name="Google Shape;922;p42"/>
            <p:cNvSpPr txBox="1"/>
            <p:nvPr/>
          </p:nvSpPr>
          <p:spPr>
            <a:xfrm>
              <a:off x="4745376" y="3314526"/>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take</a:t>
              </a:r>
              <a:endParaRPr/>
            </a:p>
          </p:txBody>
        </p:sp>
        <p:cxnSp>
          <p:nvCxnSpPr>
            <p:cNvPr id="923" name="Google Shape;923;p42"/>
            <p:cNvCxnSpPr>
              <a:stCxn id="911" idx="3"/>
              <a:endCxn id="921" idx="1"/>
            </p:cNvCxnSpPr>
            <p:nvPr/>
          </p:nvCxnSpPr>
          <p:spPr>
            <a:xfrm>
              <a:off x="4321449" y="2966248"/>
              <a:ext cx="423900" cy="39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24" name="Google Shape;924;p42"/>
            <p:cNvCxnSpPr>
              <a:stCxn id="911" idx="3"/>
              <a:endCxn id="922" idx="1"/>
            </p:cNvCxnSpPr>
            <p:nvPr/>
          </p:nvCxnSpPr>
          <p:spPr>
            <a:xfrm>
              <a:off x="4321449" y="2966248"/>
              <a:ext cx="423900" cy="5661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25" name="Google Shape;925;p42"/>
            <p:cNvCxnSpPr>
              <a:stCxn id="910" idx="3"/>
              <a:endCxn id="920" idx="1"/>
            </p:cNvCxnSpPr>
            <p:nvPr/>
          </p:nvCxnSpPr>
          <p:spPr>
            <a:xfrm flipH="1" rot="10800000">
              <a:off x="4321449" y="2236010"/>
              <a:ext cx="398100" cy="203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26" name="Google Shape;926;p42"/>
            <p:cNvCxnSpPr>
              <a:stCxn id="910" idx="3"/>
              <a:endCxn id="919" idx="1"/>
            </p:cNvCxnSpPr>
            <p:nvPr/>
          </p:nvCxnSpPr>
          <p:spPr>
            <a:xfrm flipH="1" rot="10800000">
              <a:off x="4321449" y="1709510"/>
              <a:ext cx="398100" cy="730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27" name="Google Shape;927;p42"/>
          <p:cNvGrpSpPr/>
          <p:nvPr/>
        </p:nvGrpSpPr>
        <p:grpSpPr>
          <a:xfrm>
            <a:off x="5836534" y="1793890"/>
            <a:ext cx="1566685" cy="2355069"/>
            <a:chOff x="5836534" y="1793890"/>
            <a:chExt cx="1566685" cy="2355069"/>
          </a:xfrm>
        </p:grpSpPr>
        <p:sp>
          <p:nvSpPr>
            <p:cNvPr id="928" name="Google Shape;928;p42"/>
            <p:cNvSpPr txBox="1"/>
            <p:nvPr/>
          </p:nvSpPr>
          <p:spPr>
            <a:xfrm>
              <a:off x="6286261" y="1793890"/>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in</a:t>
              </a:r>
              <a:endParaRPr/>
            </a:p>
          </p:txBody>
        </p:sp>
        <p:sp>
          <p:nvSpPr>
            <p:cNvPr id="929" name="Google Shape;929;p42"/>
            <p:cNvSpPr txBox="1"/>
            <p:nvPr/>
          </p:nvSpPr>
          <p:spPr>
            <a:xfrm>
              <a:off x="6286261" y="2320428"/>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with</a:t>
              </a:r>
              <a:endParaRPr/>
            </a:p>
          </p:txBody>
        </p:sp>
        <p:sp>
          <p:nvSpPr>
            <p:cNvPr id="930" name="Google Shape;930;p42"/>
            <p:cNvSpPr txBox="1"/>
            <p:nvPr/>
          </p:nvSpPr>
          <p:spPr>
            <a:xfrm>
              <a:off x="6286261" y="318676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any</a:t>
              </a:r>
              <a:endParaRPr/>
            </a:p>
          </p:txBody>
        </p:sp>
        <p:sp>
          <p:nvSpPr>
            <p:cNvPr id="931" name="Google Shape;931;p42"/>
            <p:cNvSpPr txBox="1"/>
            <p:nvPr/>
          </p:nvSpPr>
          <p:spPr>
            <a:xfrm>
              <a:off x="6286261" y="371330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enough</a:t>
              </a:r>
              <a:endParaRPr/>
            </a:p>
          </p:txBody>
        </p:sp>
        <p:cxnSp>
          <p:nvCxnSpPr>
            <p:cNvPr id="932" name="Google Shape;932;p42"/>
            <p:cNvCxnSpPr>
              <a:stCxn id="920" idx="3"/>
              <a:endCxn id="928" idx="1"/>
            </p:cNvCxnSpPr>
            <p:nvPr/>
          </p:nvCxnSpPr>
          <p:spPr>
            <a:xfrm flipH="1" rot="10800000">
              <a:off x="5836534" y="2011724"/>
              <a:ext cx="449700" cy="22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33" name="Google Shape;933;p42"/>
            <p:cNvCxnSpPr>
              <a:stCxn id="920" idx="3"/>
              <a:endCxn id="929" idx="1"/>
            </p:cNvCxnSpPr>
            <p:nvPr/>
          </p:nvCxnSpPr>
          <p:spPr>
            <a:xfrm>
              <a:off x="5836534" y="2236124"/>
              <a:ext cx="449700" cy="3021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34" name="Google Shape;934;p42"/>
            <p:cNvCxnSpPr>
              <a:stCxn id="921" idx="3"/>
              <a:endCxn id="930" idx="1"/>
            </p:cNvCxnSpPr>
            <p:nvPr/>
          </p:nvCxnSpPr>
          <p:spPr>
            <a:xfrm>
              <a:off x="5862334" y="3005817"/>
              <a:ext cx="423900" cy="398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35" name="Google Shape;935;p42"/>
            <p:cNvCxnSpPr>
              <a:stCxn id="921" idx="3"/>
              <a:endCxn id="931" idx="1"/>
            </p:cNvCxnSpPr>
            <p:nvPr/>
          </p:nvCxnSpPr>
          <p:spPr>
            <a:xfrm>
              <a:off x="5862334" y="3005817"/>
              <a:ext cx="423900" cy="925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36" name="Google Shape;936;p42"/>
          <p:cNvGrpSpPr/>
          <p:nvPr/>
        </p:nvGrpSpPr>
        <p:grpSpPr>
          <a:xfrm>
            <a:off x="7403219" y="2516395"/>
            <a:ext cx="1601892" cy="2442068"/>
            <a:chOff x="7403219" y="2516395"/>
            <a:chExt cx="1601892" cy="2442068"/>
          </a:xfrm>
        </p:grpSpPr>
        <p:sp>
          <p:nvSpPr>
            <p:cNvPr id="937" name="Google Shape;937;p42"/>
            <p:cNvSpPr txBox="1"/>
            <p:nvPr/>
          </p:nvSpPr>
          <p:spPr>
            <a:xfrm>
              <a:off x="7888153"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money</a:t>
              </a:r>
              <a:endParaRPr/>
            </a:p>
          </p:txBody>
        </p:sp>
        <p:sp>
          <p:nvSpPr>
            <p:cNvPr id="938" name="Google Shape;938;p42"/>
            <p:cNvSpPr txBox="1"/>
            <p:nvPr/>
          </p:nvSpPr>
          <p:spPr>
            <a:xfrm>
              <a:off x="7888153"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funds</a:t>
              </a:r>
              <a:endParaRPr/>
            </a:p>
          </p:txBody>
        </p:sp>
        <p:sp>
          <p:nvSpPr>
            <p:cNvPr id="939" name="Google Shape;939;p42"/>
            <p:cNvSpPr txBox="1"/>
            <p:nvPr/>
          </p:nvSpPr>
          <p:spPr>
            <a:xfrm>
              <a:off x="7888153" y="3996267"/>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money</a:t>
              </a:r>
              <a:endParaRPr/>
            </a:p>
          </p:txBody>
        </p:sp>
        <p:sp>
          <p:nvSpPr>
            <p:cNvPr id="940" name="Google Shape;940;p42"/>
            <p:cNvSpPr txBox="1"/>
            <p:nvPr/>
          </p:nvSpPr>
          <p:spPr>
            <a:xfrm>
              <a:off x="7888153" y="452280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funds</a:t>
              </a:r>
              <a:endParaRPr/>
            </a:p>
          </p:txBody>
        </p:sp>
        <p:cxnSp>
          <p:nvCxnSpPr>
            <p:cNvPr id="941" name="Google Shape;941;p42"/>
            <p:cNvCxnSpPr>
              <a:stCxn id="930" idx="3"/>
              <a:endCxn id="937" idx="1"/>
            </p:cNvCxnSpPr>
            <p:nvPr/>
          </p:nvCxnSpPr>
          <p:spPr>
            <a:xfrm flipH="1" rot="10800000">
              <a:off x="7403219" y="2734092"/>
              <a:ext cx="484800" cy="670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42" name="Google Shape;942;p42"/>
            <p:cNvCxnSpPr>
              <a:stCxn id="930" idx="3"/>
              <a:endCxn id="938" idx="1"/>
            </p:cNvCxnSpPr>
            <p:nvPr/>
          </p:nvCxnSpPr>
          <p:spPr>
            <a:xfrm flipH="1" rot="10800000">
              <a:off x="7403219" y="3260892"/>
              <a:ext cx="484800" cy="143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43" name="Google Shape;943;p42"/>
            <p:cNvCxnSpPr>
              <a:stCxn id="931" idx="3"/>
              <a:endCxn id="939" idx="1"/>
            </p:cNvCxnSpPr>
            <p:nvPr/>
          </p:nvCxnSpPr>
          <p:spPr>
            <a:xfrm>
              <a:off x="7403219" y="3931130"/>
              <a:ext cx="484800" cy="2829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44" name="Google Shape;944;p42"/>
            <p:cNvCxnSpPr>
              <a:stCxn id="931" idx="3"/>
              <a:endCxn id="940" idx="1"/>
            </p:cNvCxnSpPr>
            <p:nvPr/>
          </p:nvCxnSpPr>
          <p:spPr>
            <a:xfrm>
              <a:off x="7403219" y="3931130"/>
              <a:ext cx="484800" cy="809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
        <p:nvSpPr>
          <p:cNvPr id="945" name="Google Shape;945;p42"/>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&lt;START&gt;</a:t>
            </a:r>
            <a:endParaRPr/>
          </a:p>
        </p:txBody>
      </p:sp>
      <p:grpSp>
        <p:nvGrpSpPr>
          <p:cNvPr id="946" name="Google Shape;946;p42"/>
          <p:cNvGrpSpPr/>
          <p:nvPr/>
        </p:nvGrpSpPr>
        <p:grpSpPr>
          <a:xfrm>
            <a:off x="583556" y="2781936"/>
            <a:ext cx="772130" cy="2298959"/>
            <a:chOff x="583556" y="2781936"/>
            <a:chExt cx="772130" cy="2298959"/>
          </a:xfrm>
        </p:grpSpPr>
        <p:sp>
          <p:nvSpPr>
            <p:cNvPr id="904" name="Google Shape;904;p42"/>
            <p:cNvSpPr txBox="1"/>
            <p:nvPr/>
          </p:nvSpPr>
          <p:spPr>
            <a:xfrm>
              <a:off x="785151" y="2781936"/>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the</a:t>
              </a:r>
              <a:endParaRPr/>
            </a:p>
          </p:txBody>
        </p:sp>
        <p:sp>
          <p:nvSpPr>
            <p:cNvPr id="907" name="Google Shape;907;p42"/>
            <p:cNvSpPr txBox="1"/>
            <p:nvPr/>
          </p:nvSpPr>
          <p:spPr>
            <a:xfrm>
              <a:off x="785151" y="4645237"/>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a:t>
              </a:r>
              <a:endParaRPr/>
            </a:p>
          </p:txBody>
        </p:sp>
        <p:cxnSp>
          <p:nvCxnSpPr>
            <p:cNvPr id="947" name="Google Shape;947;p42"/>
            <p:cNvCxnSpPr>
              <a:stCxn id="945" idx="0"/>
              <a:endCxn id="904" idx="2"/>
            </p:cNvCxnSpPr>
            <p:nvPr/>
          </p:nvCxnSpPr>
          <p:spPr>
            <a:xfrm flipH="1" rot="10800000">
              <a:off x="583556" y="3217701"/>
              <a:ext cx="486900" cy="495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48" name="Google Shape;948;p42"/>
            <p:cNvCxnSpPr>
              <a:stCxn id="945" idx="2"/>
              <a:endCxn id="907" idx="0"/>
            </p:cNvCxnSpPr>
            <p:nvPr/>
          </p:nvCxnSpPr>
          <p:spPr>
            <a:xfrm>
              <a:off x="583556" y="4148959"/>
              <a:ext cx="486900" cy="496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2" name="Shape 952"/>
        <p:cNvGrpSpPr/>
        <p:nvPr/>
      </p:nvGrpSpPr>
      <p:grpSpPr>
        <a:xfrm>
          <a:off x="0" y="0"/>
          <a:ext cx="0" cy="0"/>
          <a:chOff x="0" y="0"/>
          <a:chExt cx="0" cy="0"/>
        </a:xfrm>
      </p:grpSpPr>
      <p:sp>
        <p:nvSpPr>
          <p:cNvPr id="953" name="Google Shape;953;p43"/>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954" name="Google Shape;954;p43"/>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955" name="Google Shape;955;p43"/>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956" name="Google Shape;956;p43"/>
          <p:cNvGrpSpPr/>
          <p:nvPr/>
        </p:nvGrpSpPr>
        <p:grpSpPr>
          <a:xfrm>
            <a:off x="1355686" y="2516395"/>
            <a:ext cx="1510733" cy="2818756"/>
            <a:chOff x="1355686" y="2516395"/>
            <a:chExt cx="1510733" cy="2818756"/>
          </a:xfrm>
        </p:grpSpPr>
        <p:sp>
          <p:nvSpPr>
            <p:cNvPr id="957" name="Google Shape;957;p43"/>
            <p:cNvSpPr txBox="1"/>
            <p:nvPr/>
          </p:nvSpPr>
          <p:spPr>
            <a:xfrm>
              <a:off x="1749461"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rgbClr val="00B050"/>
                  </a:solidFill>
                  <a:latin typeface="Calibri"/>
                  <a:ea typeface="Calibri"/>
                  <a:cs typeface="Calibri"/>
                  <a:sym typeface="Calibri"/>
                </a:rPr>
                <a:t>poor</a:t>
              </a:r>
              <a:endParaRPr/>
            </a:p>
          </p:txBody>
        </p:sp>
        <p:sp>
          <p:nvSpPr>
            <p:cNvPr id="958" name="Google Shape;958;p43"/>
            <p:cNvSpPr txBox="1"/>
            <p:nvPr/>
          </p:nvSpPr>
          <p:spPr>
            <a:xfrm>
              <a:off x="1749461"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people</a:t>
              </a:r>
              <a:endParaRPr/>
            </a:p>
          </p:txBody>
        </p:sp>
        <p:sp>
          <p:nvSpPr>
            <p:cNvPr id="959" name="Google Shape;959;p43"/>
            <p:cNvSpPr txBox="1"/>
            <p:nvPr/>
          </p:nvSpPr>
          <p:spPr>
            <a:xfrm>
              <a:off x="1749461" y="437295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960" name="Google Shape;960;p43"/>
            <p:cNvSpPr txBox="1"/>
            <p:nvPr/>
          </p:nvSpPr>
          <p:spPr>
            <a:xfrm>
              <a:off x="1749461" y="489949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cxnSp>
          <p:nvCxnSpPr>
            <p:cNvPr id="961" name="Google Shape;961;p43"/>
            <p:cNvCxnSpPr>
              <a:stCxn id="962" idx="3"/>
              <a:endCxn id="957" idx="1"/>
            </p:cNvCxnSpPr>
            <p:nvPr/>
          </p:nvCxnSpPr>
          <p:spPr>
            <a:xfrm flipH="1" rot="10800000">
              <a:off x="1355686" y="2734265"/>
              <a:ext cx="393900" cy="265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63" name="Google Shape;963;p43"/>
            <p:cNvCxnSpPr>
              <a:stCxn id="962" idx="3"/>
              <a:endCxn id="958" idx="1"/>
            </p:cNvCxnSpPr>
            <p:nvPr/>
          </p:nvCxnSpPr>
          <p:spPr>
            <a:xfrm>
              <a:off x="1355686" y="2999765"/>
              <a:ext cx="393900" cy="2610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64" name="Google Shape;964;p43"/>
            <p:cNvCxnSpPr>
              <a:stCxn id="965" idx="3"/>
              <a:endCxn id="959" idx="1"/>
            </p:cNvCxnSpPr>
            <p:nvPr/>
          </p:nvCxnSpPr>
          <p:spPr>
            <a:xfrm flipH="1" rot="10800000">
              <a:off x="1355686" y="4590666"/>
              <a:ext cx="393900" cy="272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66" name="Google Shape;966;p43"/>
            <p:cNvCxnSpPr>
              <a:stCxn id="965" idx="3"/>
              <a:endCxn id="960" idx="1"/>
            </p:cNvCxnSpPr>
            <p:nvPr/>
          </p:nvCxnSpPr>
          <p:spPr>
            <a:xfrm>
              <a:off x="1355686" y="4863066"/>
              <a:ext cx="393900" cy="25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67" name="Google Shape;967;p43"/>
          <p:cNvGrpSpPr/>
          <p:nvPr/>
        </p:nvGrpSpPr>
        <p:grpSpPr>
          <a:xfrm>
            <a:off x="2866419" y="2221881"/>
            <a:ext cx="1455030" cy="2845076"/>
            <a:chOff x="2866419" y="2221881"/>
            <a:chExt cx="1455030" cy="2845076"/>
          </a:xfrm>
        </p:grpSpPr>
        <p:sp>
          <p:nvSpPr>
            <p:cNvPr id="968" name="Google Shape;968;p43"/>
            <p:cNvSpPr txBox="1"/>
            <p:nvPr/>
          </p:nvSpPr>
          <p:spPr>
            <a:xfrm>
              <a:off x="3204491" y="222188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are</a:t>
              </a:r>
              <a:endParaRPr/>
            </a:p>
          </p:txBody>
        </p:sp>
        <p:sp>
          <p:nvSpPr>
            <p:cNvPr id="969" name="Google Shape;969;p43"/>
            <p:cNvSpPr txBox="1"/>
            <p:nvPr/>
          </p:nvSpPr>
          <p:spPr>
            <a:xfrm>
              <a:off x="3204491" y="274841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rgbClr val="00B050"/>
                  </a:solidFill>
                  <a:latin typeface="Calibri"/>
                  <a:ea typeface="Calibri"/>
                  <a:cs typeface="Calibri"/>
                  <a:sym typeface="Calibri"/>
                </a:rPr>
                <a:t>don’t</a:t>
              </a:r>
              <a:endParaRPr/>
            </a:p>
          </p:txBody>
        </p:sp>
        <p:sp>
          <p:nvSpPr>
            <p:cNvPr id="970" name="Google Shape;970;p43"/>
            <p:cNvSpPr txBox="1"/>
            <p:nvPr/>
          </p:nvSpPr>
          <p:spPr>
            <a:xfrm>
              <a:off x="3204491" y="410476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sp>
          <p:nvSpPr>
            <p:cNvPr id="971" name="Google Shape;971;p43"/>
            <p:cNvSpPr txBox="1"/>
            <p:nvPr/>
          </p:nvSpPr>
          <p:spPr>
            <a:xfrm>
              <a:off x="3204491" y="463129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but</a:t>
              </a:r>
              <a:endParaRPr/>
            </a:p>
          </p:txBody>
        </p:sp>
        <p:cxnSp>
          <p:nvCxnSpPr>
            <p:cNvPr id="972" name="Google Shape;972;p43"/>
            <p:cNvCxnSpPr>
              <a:stCxn id="957" idx="3"/>
              <a:endCxn id="968" idx="1"/>
            </p:cNvCxnSpPr>
            <p:nvPr/>
          </p:nvCxnSpPr>
          <p:spPr>
            <a:xfrm flipH="1" rot="10800000">
              <a:off x="2866419" y="2439624"/>
              <a:ext cx="338100" cy="294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73" name="Google Shape;973;p43"/>
            <p:cNvCxnSpPr>
              <a:stCxn id="957" idx="3"/>
              <a:endCxn id="969" idx="1"/>
            </p:cNvCxnSpPr>
            <p:nvPr/>
          </p:nvCxnSpPr>
          <p:spPr>
            <a:xfrm>
              <a:off x="2866419" y="2734224"/>
              <a:ext cx="338100" cy="2319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74" name="Google Shape;974;p43"/>
            <p:cNvCxnSpPr>
              <a:stCxn id="959" idx="3"/>
              <a:endCxn id="970" idx="1"/>
            </p:cNvCxnSpPr>
            <p:nvPr/>
          </p:nvCxnSpPr>
          <p:spPr>
            <a:xfrm flipH="1" rot="10800000">
              <a:off x="2866419" y="4322584"/>
              <a:ext cx="338100" cy="268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75" name="Google Shape;975;p43"/>
            <p:cNvCxnSpPr>
              <a:stCxn id="959" idx="3"/>
              <a:endCxn id="971" idx="1"/>
            </p:cNvCxnSpPr>
            <p:nvPr/>
          </p:nvCxnSpPr>
          <p:spPr>
            <a:xfrm>
              <a:off x="2866419" y="4590784"/>
              <a:ext cx="338100" cy="2583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76" name="Google Shape;976;p43"/>
          <p:cNvGrpSpPr/>
          <p:nvPr/>
        </p:nvGrpSpPr>
        <p:grpSpPr>
          <a:xfrm>
            <a:off x="4321449" y="1491757"/>
            <a:ext cx="1540885" cy="2258427"/>
            <a:chOff x="4321449" y="1491757"/>
            <a:chExt cx="1540885" cy="2258427"/>
          </a:xfrm>
        </p:grpSpPr>
        <p:sp>
          <p:nvSpPr>
            <p:cNvPr id="977" name="Google Shape;977;p43"/>
            <p:cNvSpPr txBox="1"/>
            <p:nvPr/>
          </p:nvSpPr>
          <p:spPr>
            <a:xfrm>
              <a:off x="4719576" y="1491757"/>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always</a:t>
              </a:r>
              <a:endParaRPr/>
            </a:p>
          </p:txBody>
        </p:sp>
        <p:sp>
          <p:nvSpPr>
            <p:cNvPr id="978" name="Google Shape;978;p43"/>
            <p:cNvSpPr txBox="1"/>
            <p:nvPr/>
          </p:nvSpPr>
          <p:spPr>
            <a:xfrm>
              <a:off x="4719576" y="20182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not</a:t>
              </a:r>
              <a:endParaRPr/>
            </a:p>
          </p:txBody>
        </p:sp>
        <p:sp>
          <p:nvSpPr>
            <p:cNvPr id="979" name="Google Shape;979;p43"/>
            <p:cNvSpPr txBox="1"/>
            <p:nvPr/>
          </p:nvSpPr>
          <p:spPr>
            <a:xfrm>
              <a:off x="4745376" y="2787988"/>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rgbClr val="00B050"/>
                  </a:solidFill>
                  <a:latin typeface="Calibri"/>
                  <a:ea typeface="Calibri"/>
                  <a:cs typeface="Calibri"/>
                  <a:sym typeface="Calibri"/>
                </a:rPr>
                <a:t>have</a:t>
              </a:r>
              <a:endParaRPr/>
            </a:p>
          </p:txBody>
        </p:sp>
        <p:sp>
          <p:nvSpPr>
            <p:cNvPr id="980" name="Google Shape;980;p43"/>
            <p:cNvSpPr txBox="1"/>
            <p:nvPr/>
          </p:nvSpPr>
          <p:spPr>
            <a:xfrm>
              <a:off x="4745376" y="3314526"/>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take</a:t>
              </a:r>
              <a:endParaRPr/>
            </a:p>
          </p:txBody>
        </p:sp>
        <p:cxnSp>
          <p:nvCxnSpPr>
            <p:cNvPr id="981" name="Google Shape;981;p43"/>
            <p:cNvCxnSpPr>
              <a:stCxn id="969" idx="3"/>
              <a:endCxn id="979" idx="1"/>
            </p:cNvCxnSpPr>
            <p:nvPr/>
          </p:nvCxnSpPr>
          <p:spPr>
            <a:xfrm>
              <a:off x="4321449" y="2966248"/>
              <a:ext cx="423900" cy="39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82" name="Google Shape;982;p43"/>
            <p:cNvCxnSpPr>
              <a:stCxn id="969" idx="3"/>
              <a:endCxn id="980" idx="1"/>
            </p:cNvCxnSpPr>
            <p:nvPr/>
          </p:nvCxnSpPr>
          <p:spPr>
            <a:xfrm>
              <a:off x="4321449" y="2966248"/>
              <a:ext cx="423900" cy="5661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83" name="Google Shape;983;p43"/>
            <p:cNvCxnSpPr>
              <a:stCxn id="968" idx="3"/>
              <a:endCxn id="978" idx="1"/>
            </p:cNvCxnSpPr>
            <p:nvPr/>
          </p:nvCxnSpPr>
          <p:spPr>
            <a:xfrm flipH="1" rot="10800000">
              <a:off x="4321449" y="2236010"/>
              <a:ext cx="398100" cy="203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84" name="Google Shape;984;p43"/>
            <p:cNvCxnSpPr>
              <a:stCxn id="968" idx="3"/>
              <a:endCxn id="977" idx="1"/>
            </p:cNvCxnSpPr>
            <p:nvPr/>
          </p:nvCxnSpPr>
          <p:spPr>
            <a:xfrm flipH="1" rot="10800000">
              <a:off x="4321449" y="1709510"/>
              <a:ext cx="398100" cy="730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85" name="Google Shape;985;p43"/>
          <p:cNvGrpSpPr/>
          <p:nvPr/>
        </p:nvGrpSpPr>
        <p:grpSpPr>
          <a:xfrm>
            <a:off x="5836534" y="1793890"/>
            <a:ext cx="1566685" cy="2355069"/>
            <a:chOff x="5836534" y="1793890"/>
            <a:chExt cx="1566685" cy="2355069"/>
          </a:xfrm>
        </p:grpSpPr>
        <p:sp>
          <p:nvSpPr>
            <p:cNvPr id="986" name="Google Shape;986;p43"/>
            <p:cNvSpPr txBox="1"/>
            <p:nvPr/>
          </p:nvSpPr>
          <p:spPr>
            <a:xfrm>
              <a:off x="6286261" y="1793890"/>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in</a:t>
              </a:r>
              <a:endParaRPr/>
            </a:p>
          </p:txBody>
        </p:sp>
        <p:sp>
          <p:nvSpPr>
            <p:cNvPr id="987" name="Google Shape;987;p43"/>
            <p:cNvSpPr txBox="1"/>
            <p:nvPr/>
          </p:nvSpPr>
          <p:spPr>
            <a:xfrm>
              <a:off x="6286261" y="2320428"/>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with</a:t>
              </a:r>
              <a:endParaRPr/>
            </a:p>
          </p:txBody>
        </p:sp>
        <p:sp>
          <p:nvSpPr>
            <p:cNvPr id="988" name="Google Shape;988;p43"/>
            <p:cNvSpPr txBox="1"/>
            <p:nvPr/>
          </p:nvSpPr>
          <p:spPr>
            <a:xfrm>
              <a:off x="6286261" y="318676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rgbClr val="00B050"/>
                  </a:solidFill>
                  <a:latin typeface="Calibri"/>
                  <a:ea typeface="Calibri"/>
                  <a:cs typeface="Calibri"/>
                  <a:sym typeface="Calibri"/>
                </a:rPr>
                <a:t>any</a:t>
              </a:r>
              <a:endParaRPr/>
            </a:p>
          </p:txBody>
        </p:sp>
        <p:sp>
          <p:nvSpPr>
            <p:cNvPr id="989" name="Google Shape;989;p43"/>
            <p:cNvSpPr txBox="1"/>
            <p:nvPr/>
          </p:nvSpPr>
          <p:spPr>
            <a:xfrm>
              <a:off x="6286261" y="371330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enough</a:t>
              </a:r>
              <a:endParaRPr/>
            </a:p>
          </p:txBody>
        </p:sp>
        <p:cxnSp>
          <p:nvCxnSpPr>
            <p:cNvPr id="990" name="Google Shape;990;p43"/>
            <p:cNvCxnSpPr>
              <a:stCxn id="978" idx="3"/>
              <a:endCxn id="986" idx="1"/>
            </p:cNvCxnSpPr>
            <p:nvPr/>
          </p:nvCxnSpPr>
          <p:spPr>
            <a:xfrm flipH="1" rot="10800000">
              <a:off x="5836534" y="2011724"/>
              <a:ext cx="449700" cy="22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91" name="Google Shape;991;p43"/>
            <p:cNvCxnSpPr>
              <a:stCxn id="978" idx="3"/>
              <a:endCxn id="987" idx="1"/>
            </p:cNvCxnSpPr>
            <p:nvPr/>
          </p:nvCxnSpPr>
          <p:spPr>
            <a:xfrm>
              <a:off x="5836534" y="2236124"/>
              <a:ext cx="449700" cy="3021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92" name="Google Shape;992;p43"/>
            <p:cNvCxnSpPr>
              <a:stCxn id="979" idx="3"/>
              <a:endCxn id="988" idx="1"/>
            </p:cNvCxnSpPr>
            <p:nvPr/>
          </p:nvCxnSpPr>
          <p:spPr>
            <a:xfrm>
              <a:off x="5862334" y="3005817"/>
              <a:ext cx="423900" cy="398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93" name="Google Shape;993;p43"/>
            <p:cNvCxnSpPr>
              <a:stCxn id="979" idx="3"/>
              <a:endCxn id="989" idx="1"/>
            </p:cNvCxnSpPr>
            <p:nvPr/>
          </p:nvCxnSpPr>
          <p:spPr>
            <a:xfrm>
              <a:off x="5862334" y="3005817"/>
              <a:ext cx="423900" cy="925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94" name="Google Shape;994;p43"/>
          <p:cNvGrpSpPr/>
          <p:nvPr/>
        </p:nvGrpSpPr>
        <p:grpSpPr>
          <a:xfrm>
            <a:off x="7403219" y="2516395"/>
            <a:ext cx="1601892" cy="2442068"/>
            <a:chOff x="7403219" y="2516395"/>
            <a:chExt cx="1601892" cy="2442068"/>
          </a:xfrm>
        </p:grpSpPr>
        <p:sp>
          <p:nvSpPr>
            <p:cNvPr id="995" name="Google Shape;995;p43"/>
            <p:cNvSpPr txBox="1"/>
            <p:nvPr/>
          </p:nvSpPr>
          <p:spPr>
            <a:xfrm>
              <a:off x="7888153"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rgbClr val="00B050"/>
                  </a:solidFill>
                  <a:latin typeface="Calibri"/>
                  <a:ea typeface="Calibri"/>
                  <a:cs typeface="Calibri"/>
                  <a:sym typeface="Calibri"/>
                </a:rPr>
                <a:t>money</a:t>
              </a:r>
              <a:endParaRPr/>
            </a:p>
          </p:txBody>
        </p:sp>
        <p:sp>
          <p:nvSpPr>
            <p:cNvPr id="996" name="Google Shape;996;p43"/>
            <p:cNvSpPr txBox="1"/>
            <p:nvPr/>
          </p:nvSpPr>
          <p:spPr>
            <a:xfrm>
              <a:off x="7888153"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funds</a:t>
              </a:r>
              <a:endParaRPr/>
            </a:p>
          </p:txBody>
        </p:sp>
        <p:sp>
          <p:nvSpPr>
            <p:cNvPr id="997" name="Google Shape;997;p43"/>
            <p:cNvSpPr txBox="1"/>
            <p:nvPr/>
          </p:nvSpPr>
          <p:spPr>
            <a:xfrm>
              <a:off x="7888153" y="3996267"/>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money</a:t>
              </a:r>
              <a:endParaRPr/>
            </a:p>
          </p:txBody>
        </p:sp>
        <p:sp>
          <p:nvSpPr>
            <p:cNvPr id="998" name="Google Shape;998;p43"/>
            <p:cNvSpPr txBox="1"/>
            <p:nvPr/>
          </p:nvSpPr>
          <p:spPr>
            <a:xfrm>
              <a:off x="7888153" y="452280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funds</a:t>
              </a:r>
              <a:endParaRPr/>
            </a:p>
          </p:txBody>
        </p:sp>
        <p:cxnSp>
          <p:nvCxnSpPr>
            <p:cNvPr id="999" name="Google Shape;999;p43"/>
            <p:cNvCxnSpPr>
              <a:stCxn id="988" idx="3"/>
              <a:endCxn id="995" idx="1"/>
            </p:cNvCxnSpPr>
            <p:nvPr/>
          </p:nvCxnSpPr>
          <p:spPr>
            <a:xfrm flipH="1" rot="10800000">
              <a:off x="7403219" y="2734092"/>
              <a:ext cx="484800" cy="670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1000" name="Google Shape;1000;p43"/>
            <p:cNvCxnSpPr>
              <a:stCxn id="988" idx="3"/>
              <a:endCxn id="996" idx="1"/>
            </p:cNvCxnSpPr>
            <p:nvPr/>
          </p:nvCxnSpPr>
          <p:spPr>
            <a:xfrm flipH="1" rot="10800000">
              <a:off x="7403219" y="3260892"/>
              <a:ext cx="484800" cy="143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1001" name="Google Shape;1001;p43"/>
            <p:cNvCxnSpPr>
              <a:stCxn id="989" idx="3"/>
              <a:endCxn id="997" idx="1"/>
            </p:cNvCxnSpPr>
            <p:nvPr/>
          </p:nvCxnSpPr>
          <p:spPr>
            <a:xfrm>
              <a:off x="7403219" y="3931130"/>
              <a:ext cx="484800" cy="2829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1002" name="Google Shape;1002;p43"/>
            <p:cNvCxnSpPr>
              <a:stCxn id="989" idx="3"/>
              <a:endCxn id="998" idx="1"/>
            </p:cNvCxnSpPr>
            <p:nvPr/>
          </p:nvCxnSpPr>
          <p:spPr>
            <a:xfrm>
              <a:off x="7403219" y="3931130"/>
              <a:ext cx="484800" cy="809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
        <p:nvSpPr>
          <p:cNvPr id="1003" name="Google Shape;1003;p43"/>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rgbClr val="00B050"/>
                </a:solidFill>
                <a:latin typeface="Calibri"/>
                <a:ea typeface="Calibri"/>
                <a:cs typeface="Calibri"/>
                <a:sym typeface="Calibri"/>
              </a:rPr>
              <a:t>&lt;START&gt;</a:t>
            </a:r>
            <a:endParaRPr/>
          </a:p>
        </p:txBody>
      </p:sp>
      <p:grpSp>
        <p:nvGrpSpPr>
          <p:cNvPr id="1004" name="Google Shape;1004;p43"/>
          <p:cNvGrpSpPr/>
          <p:nvPr/>
        </p:nvGrpSpPr>
        <p:grpSpPr>
          <a:xfrm>
            <a:off x="583556" y="2781936"/>
            <a:ext cx="772130" cy="2298959"/>
            <a:chOff x="583556" y="2781936"/>
            <a:chExt cx="772130" cy="2298959"/>
          </a:xfrm>
        </p:grpSpPr>
        <p:sp>
          <p:nvSpPr>
            <p:cNvPr id="962" name="Google Shape;962;p43"/>
            <p:cNvSpPr txBox="1"/>
            <p:nvPr/>
          </p:nvSpPr>
          <p:spPr>
            <a:xfrm>
              <a:off x="785151" y="2781936"/>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rgbClr val="00B050"/>
                  </a:solidFill>
                  <a:latin typeface="Calibri"/>
                  <a:ea typeface="Calibri"/>
                  <a:cs typeface="Calibri"/>
                  <a:sym typeface="Calibri"/>
                </a:rPr>
                <a:t>the</a:t>
              </a:r>
              <a:endParaRPr/>
            </a:p>
          </p:txBody>
        </p:sp>
        <p:sp>
          <p:nvSpPr>
            <p:cNvPr id="965" name="Google Shape;965;p43"/>
            <p:cNvSpPr txBox="1"/>
            <p:nvPr/>
          </p:nvSpPr>
          <p:spPr>
            <a:xfrm>
              <a:off x="785151" y="4645237"/>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a:t>
              </a:r>
              <a:endParaRPr/>
            </a:p>
          </p:txBody>
        </p:sp>
        <p:cxnSp>
          <p:nvCxnSpPr>
            <p:cNvPr id="1005" name="Google Shape;1005;p43"/>
            <p:cNvCxnSpPr>
              <a:stCxn id="1003" idx="0"/>
              <a:endCxn id="962" idx="2"/>
            </p:cNvCxnSpPr>
            <p:nvPr/>
          </p:nvCxnSpPr>
          <p:spPr>
            <a:xfrm flipH="1" rot="10800000">
              <a:off x="583556" y="3217701"/>
              <a:ext cx="486900" cy="495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1006" name="Google Shape;1006;p43"/>
            <p:cNvCxnSpPr>
              <a:stCxn id="1003" idx="2"/>
              <a:endCxn id="965" idx="0"/>
            </p:cNvCxnSpPr>
            <p:nvPr/>
          </p:nvCxnSpPr>
          <p:spPr>
            <a:xfrm>
              <a:off x="583556" y="4148959"/>
              <a:ext cx="486900" cy="496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1" name="Shape 1011"/>
        <p:cNvGrpSpPr/>
        <p:nvPr/>
      </p:nvGrpSpPr>
      <p:grpSpPr>
        <a:xfrm>
          <a:off x="0" y="0"/>
          <a:ext cx="0" cy="0"/>
          <a:chOff x="0" y="0"/>
          <a:chExt cx="0" cy="0"/>
        </a:xfrm>
      </p:grpSpPr>
      <p:sp>
        <p:nvSpPr>
          <p:cNvPr id="1012" name="Google Shape;1012;p44"/>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00B050"/>
                </a:solidFill>
                <a:latin typeface="Calibri"/>
                <a:ea typeface="Calibri"/>
                <a:cs typeface="Calibri"/>
                <a:sym typeface="Calibri"/>
              </a:rPr>
              <a:t>Advantages</a:t>
            </a:r>
            <a:r>
              <a:rPr b="1" i="0" lang="en-US" sz="3200" u="none" cap="none" strike="noStrike">
                <a:solidFill>
                  <a:srgbClr val="3A85FE"/>
                </a:solidFill>
                <a:latin typeface="Calibri"/>
                <a:ea typeface="Calibri"/>
                <a:cs typeface="Calibri"/>
                <a:sym typeface="Calibri"/>
              </a:rPr>
              <a:t> of NMT</a:t>
            </a:r>
            <a:endParaRPr/>
          </a:p>
        </p:txBody>
      </p:sp>
      <p:sp>
        <p:nvSpPr>
          <p:cNvPr id="1013" name="Google Shape;1013;p44"/>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Compared to SMT, NMT has many </a:t>
            </a:r>
            <a:r>
              <a:rPr b="0" i="0" lang="en-US" sz="2400" u="none" cap="none" strike="noStrike">
                <a:solidFill>
                  <a:srgbClr val="00B050"/>
                </a:solidFill>
                <a:latin typeface="Calibri"/>
                <a:ea typeface="Calibri"/>
                <a:cs typeface="Calibri"/>
                <a:sym typeface="Calibri"/>
              </a:rPr>
              <a:t>advantages</a:t>
            </a:r>
            <a:r>
              <a:rPr b="0" i="0" lang="en-US" sz="2400" u="none" cap="none" strike="noStrike">
                <a:solidFill>
                  <a:schemeClr val="dk1"/>
                </a:solidFill>
                <a:latin typeface="Calibri"/>
                <a:ea typeface="Calibri"/>
                <a:cs typeface="Calibri"/>
                <a:sym typeface="Calibri"/>
              </a:rPr>
              <a:t>:</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Better </a:t>
            </a:r>
            <a:r>
              <a:rPr b="0" i="0" lang="en-US" sz="2400" u="none" cap="none" strike="noStrike">
                <a:solidFill>
                  <a:srgbClr val="00B050"/>
                </a:solidFill>
                <a:latin typeface="Calibri"/>
                <a:ea typeface="Calibri"/>
                <a:cs typeface="Calibri"/>
                <a:sym typeface="Calibri"/>
              </a:rPr>
              <a:t>performance</a:t>
            </a:r>
            <a:endParaRPr/>
          </a:p>
          <a:p>
            <a:pPr indent="-228600" lvl="1" marL="685800" marR="0" rtl="0" algn="l">
              <a:spcBef>
                <a:spcPts val="440"/>
              </a:spcBef>
              <a:spcAft>
                <a:spcPts val="0"/>
              </a:spcAft>
              <a:buClr>
                <a:srgbClr val="3A85FE"/>
              </a:buClr>
              <a:buSzPts val="2200"/>
              <a:buFont typeface="Times"/>
              <a:buChar char="•"/>
            </a:pPr>
            <a:r>
              <a:rPr b="0" i="0" lang="en-US" sz="2200" u="none" cap="none" strike="noStrike">
                <a:solidFill>
                  <a:schemeClr val="dk1"/>
                </a:solidFill>
                <a:latin typeface="Calibri"/>
                <a:ea typeface="Calibri"/>
                <a:cs typeface="Calibri"/>
                <a:sym typeface="Calibri"/>
              </a:rPr>
              <a:t>More </a:t>
            </a:r>
            <a:r>
              <a:rPr b="0" i="0" lang="en-US" sz="2200" u="none" cap="none" strike="noStrike">
                <a:solidFill>
                  <a:srgbClr val="00B050"/>
                </a:solidFill>
                <a:latin typeface="Calibri"/>
                <a:ea typeface="Calibri"/>
                <a:cs typeface="Calibri"/>
                <a:sym typeface="Calibri"/>
              </a:rPr>
              <a:t>fluent</a:t>
            </a:r>
            <a:endParaRPr/>
          </a:p>
          <a:p>
            <a:pPr indent="-228600" lvl="1" marL="685800" marR="0" rtl="0" algn="l">
              <a:spcBef>
                <a:spcPts val="440"/>
              </a:spcBef>
              <a:spcAft>
                <a:spcPts val="0"/>
              </a:spcAft>
              <a:buClr>
                <a:srgbClr val="3A85FE"/>
              </a:buClr>
              <a:buSzPts val="2200"/>
              <a:buFont typeface="Times"/>
              <a:buChar char="•"/>
            </a:pPr>
            <a:r>
              <a:rPr b="0" i="0" lang="en-US" sz="2200" u="none" cap="none" strike="noStrike">
                <a:solidFill>
                  <a:schemeClr val="dk1"/>
                </a:solidFill>
                <a:latin typeface="Calibri"/>
                <a:ea typeface="Calibri"/>
                <a:cs typeface="Calibri"/>
                <a:sym typeface="Calibri"/>
              </a:rPr>
              <a:t>Better use of </a:t>
            </a:r>
            <a:r>
              <a:rPr b="0" i="0" lang="en-US" sz="2200" u="none" cap="none" strike="noStrike">
                <a:solidFill>
                  <a:srgbClr val="00B050"/>
                </a:solidFill>
                <a:latin typeface="Calibri"/>
                <a:ea typeface="Calibri"/>
                <a:cs typeface="Calibri"/>
                <a:sym typeface="Calibri"/>
              </a:rPr>
              <a:t>context</a:t>
            </a:r>
            <a:endParaRPr/>
          </a:p>
          <a:p>
            <a:pPr indent="-228600" lvl="1" marL="685800" marR="0" rtl="0" algn="l">
              <a:spcBef>
                <a:spcPts val="480"/>
              </a:spcBef>
              <a:spcAft>
                <a:spcPts val="0"/>
              </a:spcAft>
              <a:buClr>
                <a:srgbClr val="3A85FE"/>
              </a:buClr>
              <a:buSzPts val="2200"/>
              <a:buFont typeface="Times"/>
              <a:buChar char="•"/>
            </a:pPr>
            <a:r>
              <a:rPr b="0" i="0" lang="en-US" sz="2200" u="none" cap="none" strike="noStrike">
                <a:solidFill>
                  <a:schemeClr val="dk1"/>
                </a:solidFill>
                <a:latin typeface="Calibri"/>
                <a:ea typeface="Calibri"/>
                <a:cs typeface="Calibri"/>
                <a:sym typeface="Calibri"/>
              </a:rPr>
              <a:t>Better use of </a:t>
            </a:r>
            <a:r>
              <a:rPr b="0" i="0" lang="en-US" sz="2200" u="none" cap="none" strike="noStrike">
                <a:solidFill>
                  <a:srgbClr val="00B050"/>
                </a:solidFill>
                <a:latin typeface="Calibri"/>
                <a:ea typeface="Calibri"/>
                <a:cs typeface="Calibri"/>
                <a:sym typeface="Calibri"/>
              </a:rPr>
              <a:t>phrase similarities</a:t>
            </a:r>
            <a:br>
              <a:rPr b="0" i="0" lang="en-US" sz="2400" u="none" cap="none" strike="noStrike">
                <a:solidFill>
                  <a:srgbClr val="00B050"/>
                </a:solidFill>
                <a:latin typeface="Calibri"/>
                <a:ea typeface="Calibri"/>
                <a:cs typeface="Calibri"/>
                <a:sym typeface="Calibri"/>
              </a:rPr>
            </a:br>
            <a:endParaRPr b="0" i="0" sz="2400" u="none" cap="none" strike="noStrike">
              <a:solidFill>
                <a:srgbClr val="00B050"/>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A </a:t>
            </a:r>
            <a:r>
              <a:rPr b="0" i="0" lang="en-US" sz="2400" u="none" cap="none" strike="noStrike">
                <a:solidFill>
                  <a:srgbClr val="00B050"/>
                </a:solidFill>
                <a:latin typeface="Calibri"/>
                <a:ea typeface="Calibri"/>
                <a:cs typeface="Calibri"/>
                <a:sym typeface="Calibri"/>
              </a:rPr>
              <a:t>single neural network</a:t>
            </a:r>
            <a:r>
              <a:rPr b="0" i="0" lang="en-US" sz="2400" u="none" cap="none" strike="noStrike">
                <a:solidFill>
                  <a:schemeClr val="dk1"/>
                </a:solidFill>
                <a:latin typeface="Calibri"/>
                <a:ea typeface="Calibri"/>
                <a:cs typeface="Calibri"/>
                <a:sym typeface="Calibri"/>
              </a:rPr>
              <a:t> to be optimized end-to-end</a:t>
            </a:r>
            <a:endParaRPr/>
          </a:p>
          <a:p>
            <a:pPr indent="-228600" lvl="1" marL="685800" marR="0" rtl="0" algn="l">
              <a:spcBef>
                <a:spcPts val="480"/>
              </a:spcBef>
              <a:spcAft>
                <a:spcPts val="0"/>
              </a:spcAft>
              <a:buClr>
                <a:srgbClr val="3A85FE"/>
              </a:buClr>
              <a:buSzPts val="2200"/>
              <a:buFont typeface="Times"/>
              <a:buChar char="•"/>
            </a:pPr>
            <a:r>
              <a:rPr b="0" i="0" lang="en-US" sz="2200" u="none" cap="none" strike="noStrike">
                <a:solidFill>
                  <a:schemeClr val="dk1"/>
                </a:solidFill>
                <a:latin typeface="Calibri"/>
                <a:ea typeface="Calibri"/>
                <a:cs typeface="Calibri"/>
                <a:sym typeface="Calibri"/>
              </a:rPr>
              <a:t>No subcomponents to be individually optimized</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Requires much </a:t>
            </a:r>
            <a:r>
              <a:rPr b="0" i="0" lang="en-US" sz="2400" u="none" cap="none" strike="noStrike">
                <a:solidFill>
                  <a:srgbClr val="00B050"/>
                </a:solidFill>
                <a:latin typeface="Calibri"/>
                <a:ea typeface="Calibri"/>
                <a:cs typeface="Calibri"/>
                <a:sym typeface="Calibri"/>
              </a:rPr>
              <a:t>less human engineering effort</a:t>
            </a:r>
            <a:endParaRPr/>
          </a:p>
          <a:p>
            <a:pPr indent="-228600" lvl="1" marL="685800" marR="0" rtl="0" algn="l">
              <a:spcBef>
                <a:spcPts val="440"/>
              </a:spcBef>
              <a:spcAft>
                <a:spcPts val="0"/>
              </a:spcAft>
              <a:buClr>
                <a:srgbClr val="3A85FE"/>
              </a:buClr>
              <a:buSzPts val="2200"/>
              <a:buFont typeface="Times"/>
              <a:buChar char="•"/>
            </a:pPr>
            <a:r>
              <a:rPr b="0" i="0" lang="en-US" sz="2200" u="none" cap="none" strike="noStrike">
                <a:solidFill>
                  <a:schemeClr val="dk1"/>
                </a:solidFill>
                <a:latin typeface="Calibri"/>
                <a:ea typeface="Calibri"/>
                <a:cs typeface="Calibri"/>
                <a:sym typeface="Calibri"/>
              </a:rPr>
              <a:t>No feature engineering</a:t>
            </a:r>
            <a:endParaRPr/>
          </a:p>
          <a:p>
            <a:pPr indent="-228600" lvl="1" marL="685800" marR="0" rtl="0" algn="l">
              <a:spcBef>
                <a:spcPts val="440"/>
              </a:spcBef>
              <a:spcAft>
                <a:spcPts val="0"/>
              </a:spcAft>
              <a:buClr>
                <a:srgbClr val="3A85FE"/>
              </a:buClr>
              <a:buSzPts val="2200"/>
              <a:buFont typeface="Times"/>
              <a:buChar char="•"/>
            </a:pPr>
            <a:r>
              <a:rPr b="0" i="0" lang="en-US" sz="2200" u="none" cap="none" strike="noStrike">
                <a:solidFill>
                  <a:schemeClr val="dk1"/>
                </a:solidFill>
                <a:latin typeface="Calibri"/>
                <a:ea typeface="Calibri"/>
                <a:cs typeface="Calibri"/>
                <a:sym typeface="Calibri"/>
              </a:rPr>
              <a:t>Same method for all language pairs</a:t>
            </a:r>
            <a:endParaRPr/>
          </a:p>
        </p:txBody>
      </p:sp>
      <p:sp>
        <p:nvSpPr>
          <p:cNvPr id="1014" name="Google Shape;1014;p4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9" name="Shape 1019"/>
        <p:cNvGrpSpPr/>
        <p:nvPr/>
      </p:nvGrpSpPr>
      <p:grpSpPr>
        <a:xfrm>
          <a:off x="0" y="0"/>
          <a:ext cx="0" cy="0"/>
          <a:chOff x="0" y="0"/>
          <a:chExt cx="0" cy="0"/>
        </a:xfrm>
      </p:grpSpPr>
      <p:sp>
        <p:nvSpPr>
          <p:cNvPr id="1020" name="Google Shape;1020;p45"/>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C00000"/>
                </a:solidFill>
                <a:latin typeface="Calibri"/>
                <a:ea typeface="Calibri"/>
                <a:cs typeface="Calibri"/>
                <a:sym typeface="Calibri"/>
              </a:rPr>
              <a:t>Disadvantages</a:t>
            </a:r>
            <a:r>
              <a:rPr b="1" i="0" lang="en-US" sz="3200" u="none" cap="none" strike="noStrike">
                <a:solidFill>
                  <a:srgbClr val="3A85FE"/>
                </a:solidFill>
                <a:latin typeface="Calibri"/>
                <a:ea typeface="Calibri"/>
                <a:cs typeface="Calibri"/>
                <a:sym typeface="Calibri"/>
              </a:rPr>
              <a:t> of NMT?</a:t>
            </a:r>
            <a:endParaRPr/>
          </a:p>
        </p:txBody>
      </p:sp>
      <p:sp>
        <p:nvSpPr>
          <p:cNvPr id="1021" name="Google Shape;1021;p45"/>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Compared to SMT:</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NMT is </a:t>
            </a:r>
            <a:r>
              <a:rPr b="0" i="0" lang="en-US" sz="2400" u="none" cap="none" strike="noStrike">
                <a:solidFill>
                  <a:srgbClr val="C00000"/>
                </a:solidFill>
                <a:latin typeface="Calibri"/>
                <a:ea typeface="Calibri"/>
                <a:cs typeface="Calibri"/>
                <a:sym typeface="Calibri"/>
              </a:rPr>
              <a:t>less interpretable </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Hard to debug</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NMT is </a:t>
            </a:r>
            <a:r>
              <a:rPr b="0" i="0" lang="en-US" sz="2400" u="none" cap="none" strike="noStrike">
                <a:solidFill>
                  <a:srgbClr val="C00000"/>
                </a:solidFill>
                <a:latin typeface="Calibri"/>
                <a:ea typeface="Calibri"/>
                <a:cs typeface="Calibri"/>
                <a:sym typeface="Calibri"/>
              </a:rPr>
              <a:t>difficult to control	</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For example, can’t easily specify rules or guidelines for translation</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Safety concerns!</a:t>
            </a:r>
            <a:endParaRPr/>
          </a:p>
          <a:p>
            <a:pPr indent="-76200" lvl="1" marL="685800" marR="0" rtl="0" algn="l">
              <a:spcBef>
                <a:spcPts val="480"/>
              </a:spcBef>
              <a:spcAft>
                <a:spcPts val="0"/>
              </a:spcAft>
              <a:buClr>
                <a:srgbClr val="3A85FE"/>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1022" name="Google Shape;1022;p45"/>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7" name="Shape 1027"/>
        <p:cNvGrpSpPr/>
        <p:nvPr/>
      </p:nvGrpSpPr>
      <p:grpSpPr>
        <a:xfrm>
          <a:off x="0" y="0"/>
          <a:ext cx="0" cy="0"/>
          <a:chOff x="0" y="0"/>
          <a:chExt cx="0" cy="0"/>
        </a:xfrm>
      </p:grpSpPr>
      <p:sp>
        <p:nvSpPr>
          <p:cNvPr id="1028" name="Google Shape;1028;p46"/>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C00000"/>
                </a:solidFill>
                <a:latin typeface="Calibri"/>
                <a:ea typeface="Calibri"/>
                <a:cs typeface="Calibri"/>
                <a:sym typeface="Calibri"/>
              </a:rPr>
              <a:t>Disadvantages</a:t>
            </a:r>
            <a:r>
              <a:rPr b="1" i="0" lang="en-US" sz="3200" u="none" cap="none" strike="noStrike">
                <a:solidFill>
                  <a:srgbClr val="3A85FE"/>
                </a:solidFill>
                <a:latin typeface="Calibri"/>
                <a:ea typeface="Calibri"/>
                <a:cs typeface="Calibri"/>
                <a:sym typeface="Calibri"/>
              </a:rPr>
              <a:t> of NMT?</a:t>
            </a:r>
            <a:endParaRPr/>
          </a:p>
        </p:txBody>
      </p:sp>
      <p:sp>
        <p:nvSpPr>
          <p:cNvPr id="1029" name="Google Shape;1029;p46"/>
          <p:cNvSpPr txBox="1"/>
          <p:nvPr>
            <p:ph idx="1" type="body"/>
          </p:nvPr>
        </p:nvSpPr>
        <p:spPr>
          <a:xfrm>
            <a:off x="304800" y="1092200"/>
            <a:ext cx="8534400" cy="5156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Compared to SMT:</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NMT is </a:t>
            </a:r>
            <a:r>
              <a:rPr b="0" i="0" lang="en-US" sz="2400" u="none" cap="none" strike="noStrike">
                <a:solidFill>
                  <a:srgbClr val="C00000"/>
                </a:solidFill>
                <a:latin typeface="Calibri"/>
                <a:ea typeface="Calibri"/>
                <a:cs typeface="Calibri"/>
                <a:sym typeface="Calibri"/>
              </a:rPr>
              <a:t>less interpretable </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Hard to debug</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NMT is </a:t>
            </a:r>
            <a:r>
              <a:rPr b="0" i="0" lang="en-US" sz="2400" u="none" cap="none" strike="noStrike">
                <a:solidFill>
                  <a:srgbClr val="C00000"/>
                </a:solidFill>
                <a:latin typeface="Calibri"/>
                <a:ea typeface="Calibri"/>
                <a:cs typeface="Calibri"/>
                <a:sym typeface="Calibri"/>
              </a:rPr>
              <a:t>difficult to control	</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For example, can’t easily specify rules or guidelines for translation</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Safety concerns!</a:t>
            </a:r>
            <a:endParaRPr/>
          </a:p>
          <a:p>
            <a:pPr indent="0" lvl="1" marL="0" marR="0" rtl="0" algn="l">
              <a:spcBef>
                <a:spcPts val="480"/>
              </a:spcBef>
              <a:spcAft>
                <a:spcPts val="0"/>
              </a:spcAft>
              <a:buClr>
                <a:srgbClr val="3A85FE"/>
              </a:buClr>
              <a:buSzPts val="2400"/>
              <a:buFont typeface="Times"/>
              <a:buNone/>
            </a:pPr>
            <a:r>
              <a:t/>
            </a:r>
            <a:endParaRPr/>
          </a:p>
          <a:p>
            <a:pPr indent="0" lvl="1" marL="0" marR="0" rtl="0" algn="l">
              <a:spcBef>
                <a:spcPts val="480"/>
              </a:spcBef>
              <a:spcAft>
                <a:spcPts val="0"/>
              </a:spcAft>
              <a:buClr>
                <a:srgbClr val="3A85FE"/>
              </a:buClr>
              <a:buSzPts val="2400"/>
              <a:buFont typeface="Times"/>
              <a:buNone/>
            </a:pPr>
            <a:r>
              <a:rPr b="1" lang="en-US" sz="3000">
                <a:solidFill>
                  <a:srgbClr val="C00000"/>
                </a:solidFill>
              </a:rPr>
              <a:t>SMT is still very much in use!</a:t>
            </a:r>
            <a:endParaRPr b="1" sz="3000">
              <a:solidFill>
                <a:srgbClr val="C00000"/>
              </a:solidFill>
            </a:endParaRPr>
          </a:p>
        </p:txBody>
      </p:sp>
      <p:sp>
        <p:nvSpPr>
          <p:cNvPr id="1030" name="Google Shape;1030;p46"/>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5" name="Shape 1035"/>
        <p:cNvGrpSpPr/>
        <p:nvPr/>
      </p:nvGrpSpPr>
      <p:grpSpPr>
        <a:xfrm>
          <a:off x="0" y="0"/>
          <a:ext cx="0" cy="0"/>
          <a:chOff x="0" y="0"/>
          <a:chExt cx="0" cy="0"/>
        </a:xfrm>
      </p:grpSpPr>
      <p:sp>
        <p:nvSpPr>
          <p:cNvPr id="1036" name="Google Shape;1036;p47"/>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How do we evaluate Machine Translation?</a:t>
            </a:r>
            <a:endParaRPr/>
          </a:p>
        </p:txBody>
      </p:sp>
      <p:sp>
        <p:nvSpPr>
          <p:cNvPr id="1037" name="Google Shape;1037;p47"/>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1" i="0" lang="en-US" sz="2400" u="none" cap="none" strike="noStrike">
                <a:solidFill>
                  <a:schemeClr val="dk1"/>
                </a:solidFill>
                <a:latin typeface="Calibri"/>
                <a:ea typeface="Calibri"/>
                <a:cs typeface="Calibri"/>
                <a:sym typeface="Calibri"/>
              </a:rPr>
              <a:t>BLEU </a:t>
            </a:r>
            <a:r>
              <a:rPr b="0" i="0" lang="en-US" sz="2400" u="none" cap="none" strike="noStrike">
                <a:solidFill>
                  <a:schemeClr val="dk1"/>
                </a:solidFill>
                <a:latin typeface="Calibri"/>
                <a:ea typeface="Calibri"/>
                <a:cs typeface="Calibri"/>
                <a:sym typeface="Calibri"/>
              </a:rPr>
              <a:t>(</a:t>
            </a:r>
            <a:r>
              <a:rPr b="1" i="0" lang="en-US" sz="2400" u="none" cap="none" strike="noStrike">
                <a:solidFill>
                  <a:schemeClr val="dk1"/>
                </a:solidFill>
                <a:latin typeface="Calibri"/>
                <a:ea typeface="Calibri"/>
                <a:cs typeface="Calibri"/>
                <a:sym typeface="Calibri"/>
              </a:rPr>
              <a:t>B</a:t>
            </a:r>
            <a:r>
              <a:rPr b="0" i="0" lang="en-US" sz="2400" u="none" cap="none" strike="noStrike">
                <a:solidFill>
                  <a:schemeClr val="dk1"/>
                </a:solidFill>
                <a:latin typeface="Calibri"/>
                <a:ea typeface="Calibri"/>
                <a:cs typeface="Calibri"/>
                <a:sym typeface="Calibri"/>
              </a:rPr>
              <a:t>i</a:t>
            </a:r>
            <a:r>
              <a:rPr b="1" i="0" lang="en-US" sz="2400" u="none" cap="none" strike="noStrike">
                <a:solidFill>
                  <a:schemeClr val="dk1"/>
                </a:solidFill>
                <a:latin typeface="Calibri"/>
                <a:ea typeface="Calibri"/>
                <a:cs typeface="Calibri"/>
                <a:sym typeface="Calibri"/>
              </a:rPr>
              <a:t>l</a:t>
            </a:r>
            <a:r>
              <a:rPr b="0" i="0" lang="en-US" sz="2400" u="none" cap="none" strike="noStrike">
                <a:solidFill>
                  <a:schemeClr val="dk1"/>
                </a:solidFill>
                <a:latin typeface="Calibri"/>
                <a:ea typeface="Calibri"/>
                <a:cs typeface="Calibri"/>
                <a:sym typeface="Calibri"/>
              </a:rPr>
              <a:t>ingual </a:t>
            </a:r>
            <a:r>
              <a:rPr b="1" i="0" lang="en-US" sz="2400" u="none" cap="none" strike="noStrike">
                <a:solidFill>
                  <a:schemeClr val="dk1"/>
                </a:solidFill>
                <a:latin typeface="Calibri"/>
                <a:ea typeface="Calibri"/>
                <a:cs typeface="Calibri"/>
                <a:sym typeface="Calibri"/>
              </a:rPr>
              <a:t>E</a:t>
            </a:r>
            <a:r>
              <a:rPr b="0" i="0" lang="en-US" sz="2400" u="none" cap="none" strike="noStrike">
                <a:solidFill>
                  <a:schemeClr val="dk1"/>
                </a:solidFill>
                <a:latin typeface="Calibri"/>
                <a:ea typeface="Calibri"/>
                <a:cs typeface="Calibri"/>
                <a:sym typeface="Calibri"/>
              </a:rPr>
              <a:t>valuation </a:t>
            </a:r>
            <a:r>
              <a:rPr b="1" i="0" lang="en-US" sz="2400" u="none" cap="none" strike="noStrike">
                <a:solidFill>
                  <a:schemeClr val="dk1"/>
                </a:solidFill>
                <a:latin typeface="Calibri"/>
                <a:ea typeface="Calibri"/>
                <a:cs typeface="Calibri"/>
                <a:sym typeface="Calibri"/>
              </a:rPr>
              <a:t>U</a:t>
            </a:r>
            <a:r>
              <a:rPr b="0" i="0" lang="en-US" sz="2400" u="none" cap="none" strike="noStrike">
                <a:solidFill>
                  <a:schemeClr val="dk1"/>
                </a:solidFill>
                <a:latin typeface="Calibri"/>
                <a:ea typeface="Calibri"/>
                <a:cs typeface="Calibri"/>
                <a:sym typeface="Calibri"/>
              </a:rPr>
              <a:t>nderstudy)</a:t>
            </a:r>
            <a:endParaRPr/>
          </a:p>
          <a:p>
            <a:pPr indent="0" lvl="0" marL="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BLEU compares the </a:t>
            </a:r>
            <a:r>
              <a:rPr b="0" i="0" lang="en-US" sz="2400" u="sng" cap="none" strike="noStrike">
                <a:solidFill>
                  <a:schemeClr val="dk1"/>
                </a:solidFill>
                <a:latin typeface="Calibri"/>
                <a:ea typeface="Calibri"/>
                <a:cs typeface="Calibri"/>
                <a:sym typeface="Calibri"/>
              </a:rPr>
              <a:t>machine-written translation</a:t>
            </a:r>
            <a:r>
              <a:rPr b="0" i="0" lang="en-US" sz="2400" u="none" cap="none" strike="noStrike">
                <a:solidFill>
                  <a:schemeClr val="dk1"/>
                </a:solidFill>
                <a:latin typeface="Calibri"/>
                <a:ea typeface="Calibri"/>
                <a:cs typeface="Calibri"/>
                <a:sym typeface="Calibri"/>
              </a:rPr>
              <a:t> to one or several </a:t>
            </a:r>
            <a:r>
              <a:rPr b="0" i="0" lang="en-US" sz="2400" u="sng" cap="none" strike="noStrike">
                <a:solidFill>
                  <a:schemeClr val="dk1"/>
                </a:solidFill>
                <a:latin typeface="Calibri"/>
                <a:ea typeface="Calibri"/>
                <a:cs typeface="Calibri"/>
                <a:sym typeface="Calibri"/>
              </a:rPr>
              <a:t>human-written translation</a:t>
            </a:r>
            <a:r>
              <a:rPr b="0" i="0" lang="en-US" sz="2400" u="none" cap="none" strike="noStrike">
                <a:solidFill>
                  <a:schemeClr val="dk1"/>
                </a:solidFill>
                <a:latin typeface="Calibri"/>
                <a:ea typeface="Calibri"/>
                <a:cs typeface="Calibri"/>
                <a:sym typeface="Calibri"/>
              </a:rPr>
              <a:t>(s), and computes a </a:t>
            </a:r>
            <a:r>
              <a:rPr b="0" i="0" lang="en-US" sz="2400" u="none" cap="none" strike="noStrike">
                <a:solidFill>
                  <a:schemeClr val="accent3"/>
                </a:solidFill>
                <a:latin typeface="Calibri"/>
                <a:ea typeface="Calibri"/>
                <a:cs typeface="Calibri"/>
                <a:sym typeface="Calibri"/>
              </a:rPr>
              <a:t>similarity score</a:t>
            </a:r>
            <a:r>
              <a:rPr b="0" i="0" lang="en-US" sz="2400" u="none" cap="none" strike="noStrike">
                <a:solidFill>
                  <a:schemeClr val="dk1"/>
                </a:solidFill>
                <a:latin typeface="Calibri"/>
                <a:ea typeface="Calibri"/>
                <a:cs typeface="Calibri"/>
                <a:sym typeface="Calibri"/>
              </a:rPr>
              <a:t> based on:</a:t>
            </a:r>
            <a:endParaRPr/>
          </a:p>
          <a:p>
            <a:pPr indent="-228600" lvl="1" marL="685800" marR="0" rtl="0" algn="l">
              <a:spcBef>
                <a:spcPts val="480"/>
              </a:spcBef>
              <a:spcAft>
                <a:spcPts val="0"/>
              </a:spcAft>
              <a:buClr>
                <a:srgbClr val="3A85FE"/>
              </a:buClr>
              <a:buSzPts val="2400"/>
              <a:buFont typeface="Times"/>
              <a:buChar char="•"/>
            </a:pPr>
            <a:r>
              <a:rPr b="0" i="1" lang="en-US" sz="2400" u="none" cap="none" strike="noStrike">
                <a:solidFill>
                  <a:schemeClr val="accent3"/>
                </a:solidFill>
                <a:latin typeface="Calibri"/>
                <a:ea typeface="Calibri"/>
                <a:cs typeface="Calibri"/>
                <a:sym typeface="Calibri"/>
              </a:rPr>
              <a:t>n</a:t>
            </a:r>
            <a:r>
              <a:rPr b="0" i="0" lang="en-US" sz="2400" u="none" cap="none" strike="noStrike">
                <a:solidFill>
                  <a:schemeClr val="accent3"/>
                </a:solidFill>
                <a:latin typeface="Calibri"/>
                <a:ea typeface="Calibri"/>
                <a:cs typeface="Calibri"/>
                <a:sym typeface="Calibri"/>
              </a:rPr>
              <a:t>-gram precision</a:t>
            </a:r>
            <a:r>
              <a:rPr b="0" i="0" lang="en-US" sz="2400" u="none" cap="none" strike="noStrike">
                <a:solidFill>
                  <a:schemeClr val="dk1"/>
                </a:solidFill>
                <a:latin typeface="Calibri"/>
                <a:ea typeface="Calibri"/>
                <a:cs typeface="Calibri"/>
                <a:sym typeface="Calibri"/>
              </a:rPr>
              <a:t> (usually up to 3 or 4-grams)</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Penalty for too-short system translations</a:t>
            </a:r>
            <a:endParaRPr/>
          </a:p>
          <a:p>
            <a:pPr indent="-76200" lvl="1" marL="685800" marR="0" rtl="0" algn="l">
              <a:spcBef>
                <a:spcPts val="480"/>
              </a:spcBef>
              <a:spcAft>
                <a:spcPts val="0"/>
              </a:spcAft>
              <a:buClr>
                <a:srgbClr val="3A85FE"/>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BLEU is </a:t>
            </a:r>
            <a:r>
              <a:rPr b="0" i="0" lang="en-US" sz="2400" u="none" cap="none" strike="noStrike">
                <a:solidFill>
                  <a:srgbClr val="00B050"/>
                </a:solidFill>
                <a:latin typeface="Calibri"/>
                <a:ea typeface="Calibri"/>
                <a:cs typeface="Calibri"/>
                <a:sym typeface="Calibri"/>
              </a:rPr>
              <a:t>useful</a:t>
            </a:r>
            <a:r>
              <a:rPr b="0" i="0" lang="en-US" sz="2400" u="none" cap="none" strike="noStrike">
                <a:solidFill>
                  <a:schemeClr val="dk1"/>
                </a:solidFill>
                <a:latin typeface="Calibri"/>
                <a:ea typeface="Calibri"/>
                <a:cs typeface="Calibri"/>
                <a:sym typeface="Calibri"/>
              </a:rPr>
              <a:t> but </a:t>
            </a:r>
            <a:r>
              <a:rPr b="0" i="0" lang="en-US" sz="2400" u="none" cap="none" strike="noStrike">
                <a:solidFill>
                  <a:srgbClr val="C00000"/>
                </a:solidFill>
                <a:latin typeface="Calibri"/>
                <a:ea typeface="Calibri"/>
                <a:cs typeface="Calibri"/>
                <a:sym typeface="Calibri"/>
              </a:rPr>
              <a:t>imperfect</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There are many valid ways to translate a sentence</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So a </a:t>
            </a:r>
            <a:r>
              <a:rPr b="0" i="0" lang="en-US" sz="2400" u="none" cap="none" strike="noStrike">
                <a:solidFill>
                  <a:srgbClr val="00B050"/>
                </a:solidFill>
                <a:latin typeface="Calibri"/>
                <a:ea typeface="Calibri"/>
                <a:cs typeface="Calibri"/>
                <a:sym typeface="Calibri"/>
              </a:rPr>
              <a:t>good</a:t>
            </a:r>
            <a:r>
              <a:rPr b="0" i="0" lang="en-US" sz="2400" u="none" cap="none" strike="noStrike">
                <a:solidFill>
                  <a:schemeClr val="dk1"/>
                </a:solidFill>
                <a:latin typeface="Calibri"/>
                <a:ea typeface="Calibri"/>
                <a:cs typeface="Calibri"/>
                <a:sym typeface="Calibri"/>
              </a:rPr>
              <a:t> translation can get a </a:t>
            </a:r>
            <a:r>
              <a:rPr b="0" i="0" lang="en-US" sz="2400" u="none" cap="none" strike="noStrike">
                <a:solidFill>
                  <a:srgbClr val="C00000"/>
                </a:solidFill>
                <a:latin typeface="Calibri"/>
                <a:ea typeface="Calibri"/>
                <a:cs typeface="Calibri"/>
                <a:sym typeface="Calibri"/>
              </a:rPr>
              <a:t>poor</a:t>
            </a:r>
            <a:r>
              <a:rPr b="0" i="0" lang="en-US" sz="2400" u="none" cap="none" strike="noStrike">
                <a:solidFill>
                  <a:schemeClr val="dk1"/>
                </a:solidFill>
                <a:latin typeface="Calibri"/>
                <a:ea typeface="Calibri"/>
                <a:cs typeface="Calibri"/>
                <a:sym typeface="Calibri"/>
              </a:rPr>
              <a:t> BLEU score because it has low </a:t>
            </a:r>
            <a:r>
              <a:rPr b="0" i="1" lang="en-US" sz="2400" u="none" cap="none" strike="noStrike">
                <a:solidFill>
                  <a:schemeClr val="dk1"/>
                </a:solidFill>
                <a:latin typeface="Calibri"/>
                <a:ea typeface="Calibri"/>
                <a:cs typeface="Calibri"/>
                <a:sym typeface="Calibri"/>
              </a:rPr>
              <a:t>n</a:t>
            </a:r>
            <a:r>
              <a:rPr b="0" i="0" lang="en-US" sz="2400" u="none" cap="none" strike="noStrike">
                <a:solidFill>
                  <a:schemeClr val="dk1"/>
                </a:solidFill>
                <a:latin typeface="Calibri"/>
                <a:ea typeface="Calibri"/>
                <a:cs typeface="Calibri"/>
                <a:sym typeface="Calibri"/>
              </a:rPr>
              <a:t>-gram overlap with the human translation ☹</a:t>
            </a:r>
            <a:endParaRPr b="0" i="0" sz="2400" u="none" cap="none" strike="noStrike">
              <a:solidFill>
                <a:schemeClr val="dk1"/>
              </a:solidFill>
              <a:latin typeface="Calibri"/>
              <a:ea typeface="Calibri"/>
              <a:cs typeface="Calibri"/>
              <a:sym typeface="Calibri"/>
            </a:endParaRPr>
          </a:p>
        </p:txBody>
      </p:sp>
      <p:sp>
        <p:nvSpPr>
          <p:cNvPr id="1038" name="Google Shape;1038;p47"/>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3" name="Shape 1043"/>
        <p:cNvGrpSpPr/>
        <p:nvPr/>
      </p:nvGrpSpPr>
      <p:grpSpPr>
        <a:xfrm>
          <a:off x="0" y="0"/>
          <a:ext cx="0" cy="0"/>
          <a:chOff x="0" y="0"/>
          <a:chExt cx="0" cy="0"/>
        </a:xfrm>
      </p:grpSpPr>
      <p:sp>
        <p:nvSpPr>
          <p:cNvPr id="1044" name="Google Shape;1044;p48"/>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Beyond BLEU</a:t>
            </a:r>
            <a:endParaRPr/>
          </a:p>
        </p:txBody>
      </p:sp>
      <p:sp>
        <p:nvSpPr>
          <p:cNvPr id="1045" name="Google Shape;1045;p48"/>
          <p:cNvSpPr txBox="1"/>
          <p:nvPr>
            <p:ph idx="1" type="body"/>
          </p:nvPr>
        </p:nvSpPr>
        <p:spPr>
          <a:xfrm>
            <a:off x="304800" y="1092200"/>
            <a:ext cx="8534400" cy="5156100"/>
          </a:xfrm>
          <a:prstGeom prst="rect">
            <a:avLst/>
          </a:prstGeom>
          <a:noFill/>
          <a:ln>
            <a:noFill/>
          </a:ln>
        </p:spPr>
        <p:txBody>
          <a:bodyPr anchorCtr="0" anchor="t" bIns="45700" lIns="91425" spcFirstLastPara="1" rIns="91425" wrap="square" tIns="45700">
            <a:noAutofit/>
          </a:bodyPr>
          <a:lstStyle/>
          <a:p>
            <a:pPr indent="0" lvl="0" marL="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lnSpc>
                <a:spcPct val="100000"/>
              </a:lnSpc>
              <a:spcBef>
                <a:spcPts val="480"/>
              </a:spcBef>
              <a:spcAft>
                <a:spcPts val="0"/>
              </a:spcAft>
              <a:buClr>
                <a:srgbClr val="CC0000"/>
              </a:buClr>
              <a:buSzPts val="2400"/>
              <a:buFont typeface="Times"/>
              <a:buChar char="•"/>
            </a:pPr>
            <a:r>
              <a:rPr lang="en-US"/>
              <a:t>Its own area of research</a:t>
            </a:r>
            <a:endParaRPr/>
          </a:p>
          <a:p>
            <a:pPr indent="-342900" lvl="0" marL="342900" marR="0" rtl="0" algn="l">
              <a:lnSpc>
                <a:spcPct val="100000"/>
              </a:lnSpc>
              <a:spcBef>
                <a:spcPts val="480"/>
              </a:spcBef>
              <a:spcAft>
                <a:spcPts val="0"/>
              </a:spcAft>
              <a:buClr>
                <a:srgbClr val="CC0000"/>
              </a:buClr>
              <a:buSzPts val="2400"/>
              <a:buFont typeface="Times"/>
              <a:buChar char="•"/>
            </a:pPr>
            <a:r>
              <a:rPr lang="en-US"/>
              <a:t>Thought: metric without reference texts</a:t>
            </a:r>
            <a:endParaRPr/>
          </a:p>
        </p:txBody>
      </p:sp>
      <p:sp>
        <p:nvSpPr>
          <p:cNvPr id="1046" name="Google Shape;1046;p48"/>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5">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0" name="Shape 1050"/>
        <p:cNvGrpSpPr/>
        <p:nvPr/>
      </p:nvGrpSpPr>
      <p:grpSpPr>
        <a:xfrm>
          <a:off x="0" y="0"/>
          <a:ext cx="0" cy="0"/>
          <a:chOff x="0" y="0"/>
          <a:chExt cx="0" cy="0"/>
        </a:xfrm>
      </p:grpSpPr>
      <p:sp>
        <p:nvSpPr>
          <p:cNvPr id="1051" name="Google Shape;1051;p49"/>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MT progress over time</a:t>
            </a:r>
            <a:endParaRPr/>
          </a:p>
        </p:txBody>
      </p:sp>
      <p:sp>
        <p:nvSpPr>
          <p:cNvPr id="1052" name="Google Shape;1052;p4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053" name="Google Shape;1053;p49"/>
          <p:cNvPicPr preferRelativeResize="0"/>
          <p:nvPr/>
        </p:nvPicPr>
        <p:blipFill rotWithShape="1">
          <a:blip r:embed="rId3">
            <a:alphaModFix/>
          </a:blip>
          <a:srcRect b="0" l="0" r="0" t="0"/>
          <a:stretch/>
        </p:blipFill>
        <p:spPr>
          <a:xfrm>
            <a:off x="304800" y="1250173"/>
            <a:ext cx="8534400" cy="4749800"/>
          </a:xfrm>
          <a:prstGeom prst="rect">
            <a:avLst/>
          </a:prstGeom>
          <a:noFill/>
          <a:ln>
            <a:noFill/>
          </a:ln>
        </p:spPr>
      </p:pic>
      <p:sp>
        <p:nvSpPr>
          <p:cNvPr id="1054" name="Google Shape;1054;p49"/>
          <p:cNvSpPr txBox="1"/>
          <p:nvPr/>
        </p:nvSpPr>
        <p:spPr>
          <a:xfrm>
            <a:off x="1669797" y="6044943"/>
            <a:ext cx="7085979" cy="33855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600">
                <a:solidFill>
                  <a:schemeClr val="dk1"/>
                </a:solidFill>
                <a:latin typeface="Calibri"/>
                <a:ea typeface="Calibri"/>
                <a:cs typeface="Calibri"/>
                <a:sym typeface="Calibri"/>
              </a:rPr>
              <a:t>Source</a:t>
            </a:r>
            <a:r>
              <a:rPr lang="en-US" sz="1600">
                <a:solidFill>
                  <a:schemeClr val="dk1"/>
                </a:solidFill>
                <a:latin typeface="Calibri"/>
                <a:ea typeface="Calibri"/>
                <a:cs typeface="Calibri"/>
                <a:sym typeface="Calibri"/>
              </a:rPr>
              <a:t>: http://www.meta-net.eu/events/meta-forum-2016/slides/09_sennrich.pdf</a:t>
            </a:r>
            <a:endParaRPr/>
          </a:p>
        </p:txBody>
      </p:sp>
      <p:sp>
        <p:nvSpPr>
          <p:cNvPr id="1055" name="Google Shape;1055;p49"/>
          <p:cNvSpPr/>
          <p:nvPr/>
        </p:nvSpPr>
        <p:spPr>
          <a:xfrm>
            <a:off x="304800" y="712767"/>
            <a:ext cx="869768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3A87FF"/>
                </a:solidFill>
                <a:latin typeface="Calibri"/>
                <a:ea typeface="Calibri"/>
                <a:cs typeface="Calibri"/>
                <a:sym typeface="Calibri"/>
              </a:rPr>
              <a:t>[Edinburgh En-De WMT newstest2013 Cased BLEU; NMT 2015 from U. Montréal]</a:t>
            </a:r>
            <a:endParaRPr/>
          </a:p>
        </p:txBody>
      </p:sp>
      <p:cxnSp>
        <p:nvCxnSpPr>
          <p:cNvPr id="1056" name="Google Shape;1056;p49"/>
          <p:cNvCxnSpPr/>
          <p:nvPr/>
        </p:nvCxnSpPr>
        <p:spPr>
          <a:xfrm flipH="1">
            <a:off x="4582886" y="1600558"/>
            <a:ext cx="4419600" cy="1676400"/>
          </a:xfrm>
          <a:prstGeom prst="straightConnector1">
            <a:avLst/>
          </a:prstGeom>
          <a:gradFill>
            <a:gsLst>
              <a:gs pos="0">
                <a:srgbClr val="A50021"/>
              </a:gs>
              <a:gs pos="100000">
                <a:schemeClr val="dk1"/>
              </a:gs>
            </a:gsLst>
            <a:lin ang="0" scaled="0"/>
          </a:gradFill>
          <a:ln cap="flat" cmpd="sng" w="76200">
            <a:solidFill>
              <a:schemeClr val="accent5"/>
            </a:solidFill>
            <a:prstDash val="solid"/>
            <a:miter lim="800000"/>
            <a:headEnd len="med" w="med" type="stealth"/>
            <a:tailEnd len="sm" w="sm" type="none"/>
          </a:ln>
        </p:spPr>
      </p:cxnSp>
      <p:cxnSp>
        <p:nvCxnSpPr>
          <p:cNvPr id="1057" name="Google Shape;1057;p49"/>
          <p:cNvCxnSpPr/>
          <p:nvPr/>
        </p:nvCxnSpPr>
        <p:spPr>
          <a:xfrm flipH="1">
            <a:off x="1001486" y="2210158"/>
            <a:ext cx="7924800" cy="228600"/>
          </a:xfrm>
          <a:prstGeom prst="straightConnector1">
            <a:avLst/>
          </a:prstGeom>
          <a:gradFill>
            <a:gsLst>
              <a:gs pos="0">
                <a:srgbClr val="A50021"/>
              </a:gs>
              <a:gs pos="100000">
                <a:schemeClr val="dk1"/>
              </a:gs>
            </a:gsLst>
            <a:lin ang="0" scaled="0"/>
          </a:gradFill>
          <a:ln cap="flat" cmpd="sng" w="57150">
            <a:solidFill>
              <a:schemeClr val="accent1"/>
            </a:solidFill>
            <a:prstDash val="solid"/>
            <a:miter lim="800000"/>
            <a:headEnd len="med" w="med" type="stealth"/>
            <a:tailEnd len="sm" w="sm" type="none"/>
          </a:ln>
        </p:spPr>
      </p:cxnSp>
      <p:cxnSp>
        <p:nvCxnSpPr>
          <p:cNvPr id="1058" name="Google Shape;1058;p49"/>
          <p:cNvCxnSpPr/>
          <p:nvPr/>
        </p:nvCxnSpPr>
        <p:spPr>
          <a:xfrm flipH="1">
            <a:off x="1001486" y="1981558"/>
            <a:ext cx="7924800" cy="685800"/>
          </a:xfrm>
          <a:prstGeom prst="straightConnector1">
            <a:avLst/>
          </a:prstGeom>
          <a:gradFill>
            <a:gsLst>
              <a:gs pos="0">
                <a:srgbClr val="A50021"/>
              </a:gs>
              <a:gs pos="100000">
                <a:schemeClr val="dk1"/>
              </a:gs>
            </a:gsLst>
            <a:lin ang="0" scaled="0"/>
          </a:gradFill>
          <a:ln cap="flat" cmpd="sng" w="57150">
            <a:solidFill>
              <a:schemeClr val="accent2"/>
            </a:solidFill>
            <a:prstDash val="solid"/>
            <a:miter lim="800000"/>
            <a:headEnd len="med" w="med" type="stealth"/>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2" name="Shape 1062"/>
        <p:cNvGrpSpPr/>
        <p:nvPr/>
      </p:nvGrpSpPr>
      <p:grpSpPr>
        <a:xfrm>
          <a:off x="0" y="0"/>
          <a:ext cx="0" cy="0"/>
          <a:chOff x="0" y="0"/>
          <a:chExt cx="0" cy="0"/>
        </a:xfrm>
      </p:grpSpPr>
      <p:sp>
        <p:nvSpPr>
          <p:cNvPr id="1063" name="Google Shape;1063;p50"/>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Data data data</a:t>
            </a:r>
            <a:endParaRPr/>
          </a:p>
        </p:txBody>
      </p:sp>
      <p:sp>
        <p:nvSpPr>
          <p:cNvPr id="1064" name="Google Shape;1064;p5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1065" name="Google Shape;1065;p50"/>
          <p:cNvSpPr txBox="1"/>
          <p:nvPr/>
        </p:nvSpPr>
        <p:spPr>
          <a:xfrm>
            <a:off x="1669797" y="6044943"/>
            <a:ext cx="7086000" cy="3387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600">
                <a:solidFill>
                  <a:schemeClr val="dk1"/>
                </a:solidFill>
                <a:latin typeface="Calibri"/>
                <a:ea typeface="Calibri"/>
                <a:cs typeface="Calibri"/>
                <a:sym typeface="Calibri"/>
              </a:rPr>
              <a:t>Source</a:t>
            </a:r>
            <a:r>
              <a:rPr lang="en-US" sz="1600">
                <a:solidFill>
                  <a:schemeClr val="dk1"/>
                </a:solidFill>
                <a:latin typeface="Calibri"/>
                <a:ea typeface="Calibri"/>
                <a:cs typeface="Calibri"/>
                <a:sym typeface="Calibri"/>
              </a:rPr>
              <a:t>: DeepL’s </a:t>
            </a:r>
            <a:r>
              <a:rPr lang="en-US" sz="1600" u="sng">
                <a:solidFill>
                  <a:schemeClr val="hlink"/>
                </a:solidFill>
                <a:latin typeface="Calibri"/>
                <a:ea typeface="Calibri"/>
                <a:cs typeface="Calibri"/>
                <a:sym typeface="Calibri"/>
                <a:hlinkClick r:id="rId3"/>
              </a:rPr>
              <a:t>press release</a:t>
            </a:r>
            <a:r>
              <a:rPr lang="en-US" sz="1600">
                <a:solidFill>
                  <a:schemeClr val="dk1"/>
                </a:solidFill>
                <a:latin typeface="Calibri"/>
                <a:ea typeface="Calibri"/>
                <a:cs typeface="Calibri"/>
                <a:sym typeface="Calibri"/>
              </a:rPr>
              <a:t> (Aug 2017) </a:t>
            </a:r>
            <a:endParaRPr/>
          </a:p>
        </p:txBody>
      </p:sp>
      <p:pic>
        <p:nvPicPr>
          <p:cNvPr id="1066" name="Google Shape;1066;p50"/>
          <p:cNvPicPr preferRelativeResize="0"/>
          <p:nvPr/>
        </p:nvPicPr>
        <p:blipFill>
          <a:blip r:embed="rId4">
            <a:alphaModFix/>
          </a:blip>
          <a:stretch>
            <a:fillRect/>
          </a:stretch>
        </p:blipFill>
        <p:spPr>
          <a:xfrm>
            <a:off x="152400" y="1359858"/>
            <a:ext cx="8839198" cy="431511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5"/>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Machine Translation</a:t>
            </a:r>
            <a:endParaRPr/>
          </a:p>
        </p:txBody>
      </p:sp>
      <p:sp>
        <p:nvSpPr>
          <p:cNvPr id="116" name="Google Shape;116;p15"/>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1" i="0" lang="en-US" sz="2400" u="sng" cap="none" strike="noStrike">
                <a:solidFill>
                  <a:schemeClr val="dk1"/>
                </a:solidFill>
                <a:latin typeface="Calibri"/>
                <a:ea typeface="Calibri"/>
                <a:cs typeface="Calibri"/>
                <a:sym typeface="Calibri"/>
              </a:rPr>
              <a:t>Machine Translation (MT)</a:t>
            </a:r>
            <a:r>
              <a:rPr b="0" i="0" lang="en-US" sz="2400" u="none" cap="none" strike="noStrike">
                <a:solidFill>
                  <a:schemeClr val="dk1"/>
                </a:solidFill>
                <a:latin typeface="Calibri"/>
                <a:ea typeface="Calibri"/>
                <a:cs typeface="Calibri"/>
                <a:sym typeface="Calibri"/>
              </a:rPr>
              <a:t> is the task of translating a sentence </a:t>
            </a:r>
            <a:r>
              <a:rPr b="0" i="1" lang="en-US" sz="2400" u="none" cap="none" strike="noStrike">
                <a:solidFill>
                  <a:schemeClr val="dk1"/>
                </a:solidFill>
                <a:latin typeface="Calibri"/>
                <a:ea typeface="Calibri"/>
                <a:cs typeface="Calibri"/>
                <a:sym typeface="Calibri"/>
              </a:rPr>
              <a:t>x </a:t>
            </a:r>
            <a:r>
              <a:rPr b="0" i="0" lang="en-US" sz="2400" u="none" cap="none" strike="noStrike">
                <a:solidFill>
                  <a:schemeClr val="dk1"/>
                </a:solidFill>
                <a:latin typeface="Calibri"/>
                <a:ea typeface="Calibri"/>
                <a:cs typeface="Calibri"/>
                <a:sym typeface="Calibri"/>
              </a:rPr>
              <a:t>from one language (the </a:t>
            </a:r>
            <a:r>
              <a:rPr b="0" i="0" lang="en-US" sz="2400" u="none" cap="none" strike="noStrike">
                <a:solidFill>
                  <a:schemeClr val="accent3"/>
                </a:solidFill>
                <a:latin typeface="Calibri"/>
                <a:ea typeface="Calibri"/>
                <a:cs typeface="Calibri"/>
                <a:sym typeface="Calibri"/>
              </a:rPr>
              <a:t>source language</a:t>
            </a:r>
            <a:r>
              <a:rPr b="0" i="0" lang="en-US" sz="2400" u="none" cap="none" strike="noStrike">
                <a:solidFill>
                  <a:schemeClr val="dk1"/>
                </a:solidFill>
                <a:latin typeface="Calibri"/>
                <a:ea typeface="Calibri"/>
                <a:cs typeface="Calibri"/>
                <a:sym typeface="Calibri"/>
              </a:rPr>
              <a:t>) to a sentence </a:t>
            </a:r>
            <a:r>
              <a:rPr b="0" i="1" lang="en-US" sz="2400" u="none" cap="none" strike="noStrike">
                <a:solidFill>
                  <a:schemeClr val="dk1"/>
                </a:solidFill>
                <a:latin typeface="Calibri"/>
                <a:ea typeface="Calibri"/>
                <a:cs typeface="Calibri"/>
                <a:sym typeface="Calibri"/>
              </a:rPr>
              <a:t>y </a:t>
            </a:r>
            <a:r>
              <a:rPr b="0" i="0" lang="en-US" sz="2400" u="none" cap="none" strike="noStrike">
                <a:solidFill>
                  <a:schemeClr val="dk1"/>
                </a:solidFill>
                <a:latin typeface="Calibri"/>
                <a:ea typeface="Calibri"/>
                <a:cs typeface="Calibri"/>
                <a:sym typeface="Calibri"/>
              </a:rPr>
              <a:t>in another language (the </a:t>
            </a:r>
            <a:r>
              <a:rPr b="0" i="0" lang="en-US" sz="2400" u="none" cap="none" strike="noStrike">
                <a:solidFill>
                  <a:schemeClr val="accent3"/>
                </a:solidFill>
                <a:latin typeface="Calibri"/>
                <a:ea typeface="Calibri"/>
                <a:cs typeface="Calibri"/>
                <a:sym typeface="Calibri"/>
              </a:rPr>
              <a:t>target language</a:t>
            </a:r>
            <a:r>
              <a:rPr b="0" i="0" lang="en-US" sz="2400" u="none" cap="none" strike="noStrike">
                <a:solidFill>
                  <a:schemeClr val="dk1"/>
                </a:solidFill>
                <a:latin typeface="Calibri"/>
                <a:ea typeface="Calibri"/>
                <a:cs typeface="Calibri"/>
                <a:sym typeface="Calibri"/>
              </a:rPr>
              <a:t>).</a:t>
            </a:r>
            <a:endParaRPr/>
          </a:p>
          <a:p>
            <a:pPr indent="0" lvl="0" marL="0" marR="0" rtl="0" algn="ctr">
              <a:spcBef>
                <a:spcPts val="480"/>
              </a:spcBef>
              <a:spcAft>
                <a:spcPts val="0"/>
              </a:spcAft>
              <a:buClr>
                <a:srgbClr val="CC0000"/>
              </a:buClr>
              <a:buSzPts val="2400"/>
              <a:buFont typeface="Times"/>
              <a:buNone/>
            </a:pP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r>
              <a:rPr b="0" i="1" lang="en-US" sz="2400" u="none" cap="none" strike="noStrike">
                <a:solidFill>
                  <a:schemeClr val="dk1"/>
                </a:solidFill>
                <a:latin typeface="Calibri"/>
                <a:ea typeface="Calibri"/>
                <a:cs typeface="Calibri"/>
                <a:sym typeface="Calibri"/>
              </a:rPr>
              <a:t>x:	L'homme est né libre, et partout il est dans les fers</a:t>
            </a:r>
            <a:endParaRPr b="0" i="1" sz="2400" u="none" cap="none" strike="noStrike">
              <a:solidFill>
                <a:schemeClr val="dk1"/>
              </a:solidFill>
              <a:latin typeface="Calibri"/>
              <a:ea typeface="Calibri"/>
              <a:cs typeface="Calibri"/>
              <a:sym typeface="Calibri"/>
            </a:endParaRPr>
          </a:p>
          <a:p>
            <a:pPr indent="0" lvl="0" marL="0" marR="0" rtl="0" algn="ctr">
              <a:spcBef>
                <a:spcPts val="480"/>
              </a:spcBef>
              <a:spcAft>
                <a:spcPts val="0"/>
              </a:spcAft>
              <a:buClr>
                <a:srgbClr val="CC0000"/>
              </a:buClr>
              <a:buSzPts val="2400"/>
              <a:buFont typeface="Times"/>
              <a:buNone/>
            </a:pPr>
            <a:r>
              <a:t/>
            </a:r>
            <a:endParaRPr b="0" i="1" sz="2400" u="none" cap="none" strike="noStrike">
              <a:solidFill>
                <a:schemeClr val="dk1"/>
              </a:solidFill>
              <a:latin typeface="Calibri"/>
              <a:ea typeface="Calibri"/>
              <a:cs typeface="Calibri"/>
              <a:sym typeface="Calibri"/>
            </a:endParaRPr>
          </a:p>
          <a:p>
            <a:pPr indent="0" lvl="0" marL="0" marR="0" rtl="0" algn="ctr">
              <a:spcBef>
                <a:spcPts val="480"/>
              </a:spcBef>
              <a:spcAft>
                <a:spcPts val="0"/>
              </a:spcAft>
              <a:buClr>
                <a:srgbClr val="CC0000"/>
              </a:buClr>
              <a:buSzPts val="2400"/>
              <a:buFont typeface="Times"/>
              <a:buNone/>
            </a:pPr>
            <a:r>
              <a:t/>
            </a:r>
            <a:endParaRPr b="0" i="1" sz="2400" u="none" cap="none" strike="noStrike">
              <a:solidFill>
                <a:schemeClr val="dk1"/>
              </a:solidFill>
              <a:latin typeface="Calibri"/>
              <a:ea typeface="Calibri"/>
              <a:cs typeface="Calibri"/>
              <a:sym typeface="Calibri"/>
            </a:endParaRPr>
          </a:p>
          <a:p>
            <a:pPr indent="0" lvl="0" marL="0" marR="0" rtl="0" algn="ctr">
              <a:spcBef>
                <a:spcPts val="480"/>
              </a:spcBef>
              <a:spcAft>
                <a:spcPts val="0"/>
              </a:spcAft>
              <a:buClr>
                <a:srgbClr val="CC0000"/>
              </a:buClr>
              <a:buSzPts val="2400"/>
              <a:buFont typeface="Times"/>
              <a:buNone/>
            </a:pPr>
            <a:r>
              <a:t/>
            </a:r>
            <a:endParaRPr b="0" i="1" sz="2400" u="none" cap="none" strike="noStrike">
              <a:solidFill>
                <a:schemeClr val="dk1"/>
              </a:solidFill>
              <a:latin typeface="Calibri"/>
              <a:ea typeface="Calibri"/>
              <a:cs typeface="Calibri"/>
              <a:sym typeface="Calibri"/>
            </a:endParaRPr>
          </a:p>
          <a:p>
            <a:pPr indent="0" lvl="0" marL="0" marR="0" rtl="0" algn="ctr">
              <a:spcBef>
                <a:spcPts val="480"/>
              </a:spcBef>
              <a:spcAft>
                <a:spcPts val="0"/>
              </a:spcAft>
              <a:buClr>
                <a:srgbClr val="CC0000"/>
              </a:buClr>
              <a:buSzPts val="2400"/>
              <a:buFont typeface="Times"/>
              <a:buNone/>
            </a:pPr>
            <a:r>
              <a:rPr b="0" i="1" lang="en-US" sz="2400" u="none" cap="none" strike="noStrike">
                <a:solidFill>
                  <a:schemeClr val="dk1"/>
                </a:solidFill>
                <a:latin typeface="Calibri"/>
                <a:ea typeface="Calibri"/>
                <a:cs typeface="Calibri"/>
                <a:sym typeface="Calibri"/>
              </a:rPr>
              <a:t>y: 	Man is born free, but everywhere he is in chains</a:t>
            </a:r>
            <a:endParaRPr/>
          </a:p>
        </p:txBody>
      </p:sp>
      <p:sp>
        <p:nvSpPr>
          <p:cNvPr id="117" name="Google Shape;117;p15"/>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cxnSp>
        <p:nvCxnSpPr>
          <p:cNvPr id="118" name="Google Shape;118;p15"/>
          <p:cNvCxnSpPr/>
          <p:nvPr/>
        </p:nvCxnSpPr>
        <p:spPr>
          <a:xfrm>
            <a:off x="5070853" y="3616850"/>
            <a:ext cx="0" cy="943274"/>
          </a:xfrm>
          <a:prstGeom prst="straightConnector1">
            <a:avLst/>
          </a:prstGeom>
          <a:gradFill>
            <a:gsLst>
              <a:gs pos="0">
                <a:srgbClr val="A50021"/>
              </a:gs>
              <a:gs pos="100000">
                <a:schemeClr val="dk1"/>
              </a:gs>
            </a:gsLst>
            <a:lin ang="0" scaled="0"/>
          </a:gradFill>
          <a:ln cap="flat" cmpd="sng" w="38100">
            <a:solidFill>
              <a:srgbClr val="3A85FE"/>
            </a:solidFill>
            <a:prstDash val="solid"/>
            <a:miter lim="800000"/>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1" name="Shape 1071"/>
        <p:cNvGrpSpPr/>
        <p:nvPr/>
      </p:nvGrpSpPr>
      <p:grpSpPr>
        <a:xfrm>
          <a:off x="0" y="0"/>
          <a:ext cx="0" cy="0"/>
          <a:chOff x="0" y="0"/>
          <a:chExt cx="0" cy="0"/>
        </a:xfrm>
      </p:grpSpPr>
      <p:sp>
        <p:nvSpPr>
          <p:cNvPr id="1072" name="Google Shape;1072;p51"/>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2880" u="none" cap="none" strike="noStrike">
                <a:solidFill>
                  <a:srgbClr val="3A85FE"/>
                </a:solidFill>
                <a:latin typeface="Calibri"/>
                <a:ea typeface="Calibri"/>
                <a:cs typeface="Calibri"/>
                <a:sym typeface="Calibri"/>
              </a:rPr>
              <a:t>NMT: the biggest success story of NLP Deep Learning</a:t>
            </a:r>
            <a:endParaRPr/>
          </a:p>
        </p:txBody>
      </p:sp>
      <p:sp>
        <p:nvSpPr>
          <p:cNvPr id="1073" name="Google Shape;1073;p51"/>
          <p:cNvSpPr txBox="1"/>
          <p:nvPr>
            <p:ph idx="1" type="body"/>
          </p:nvPr>
        </p:nvSpPr>
        <p:spPr>
          <a:xfrm>
            <a:off x="304800" y="1092200"/>
            <a:ext cx="8534400" cy="499931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Neural Machine Translation went from a </a:t>
            </a:r>
            <a:r>
              <a:rPr b="0" i="0" lang="en-US" sz="2400" u="none" cap="none" strike="noStrike">
                <a:solidFill>
                  <a:schemeClr val="accent3"/>
                </a:solidFill>
                <a:latin typeface="Calibri"/>
                <a:ea typeface="Calibri"/>
                <a:cs typeface="Calibri"/>
                <a:sym typeface="Calibri"/>
              </a:rPr>
              <a:t>fringe research activity </a:t>
            </a:r>
            <a:r>
              <a:rPr b="0" i="0" lang="en-US" sz="2400" u="none" cap="none" strike="noStrike">
                <a:solidFill>
                  <a:schemeClr val="dk1"/>
                </a:solidFill>
                <a:latin typeface="Calibri"/>
                <a:ea typeface="Calibri"/>
                <a:cs typeface="Calibri"/>
                <a:sym typeface="Calibri"/>
              </a:rPr>
              <a:t>in </a:t>
            </a:r>
            <a:r>
              <a:rPr b="1" i="0" lang="en-US" sz="2400" u="none" cap="none" strike="noStrike">
                <a:solidFill>
                  <a:schemeClr val="dk1"/>
                </a:solidFill>
                <a:latin typeface="Calibri"/>
                <a:ea typeface="Calibri"/>
                <a:cs typeface="Calibri"/>
                <a:sym typeface="Calibri"/>
              </a:rPr>
              <a:t>2014 </a:t>
            </a:r>
            <a:r>
              <a:rPr b="0" i="0" lang="en-US" sz="2400" u="none" cap="none" strike="noStrike">
                <a:solidFill>
                  <a:schemeClr val="dk1"/>
                </a:solidFill>
                <a:latin typeface="Calibri"/>
                <a:ea typeface="Calibri"/>
                <a:cs typeface="Calibri"/>
                <a:sym typeface="Calibri"/>
              </a:rPr>
              <a:t>to the </a:t>
            </a:r>
            <a:r>
              <a:rPr b="0" i="0" lang="en-US" sz="2400" u="none" cap="none" strike="noStrike">
                <a:solidFill>
                  <a:schemeClr val="accent3"/>
                </a:solidFill>
                <a:latin typeface="Calibri"/>
                <a:ea typeface="Calibri"/>
                <a:cs typeface="Calibri"/>
                <a:sym typeface="Calibri"/>
              </a:rPr>
              <a:t>leading standard method </a:t>
            </a:r>
            <a:r>
              <a:rPr b="0" i="0" lang="en-US" sz="2400" u="none" cap="none" strike="noStrike">
                <a:solidFill>
                  <a:schemeClr val="dk1"/>
                </a:solidFill>
                <a:latin typeface="Calibri"/>
                <a:ea typeface="Calibri"/>
                <a:cs typeface="Calibri"/>
                <a:sym typeface="Calibri"/>
              </a:rPr>
              <a:t>in </a:t>
            </a:r>
            <a:r>
              <a:rPr b="1" i="0" lang="en-US" sz="2400" u="none" cap="none" strike="noStrike">
                <a:solidFill>
                  <a:schemeClr val="dk1"/>
                </a:solidFill>
                <a:latin typeface="Calibri"/>
                <a:ea typeface="Calibri"/>
                <a:cs typeface="Calibri"/>
                <a:sym typeface="Calibri"/>
              </a:rPr>
              <a:t>2016</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1" i="0" lang="en-US" sz="2400" u="none" cap="none" strike="noStrike">
                <a:solidFill>
                  <a:schemeClr val="dk1"/>
                </a:solidFill>
                <a:latin typeface="Calibri"/>
                <a:ea typeface="Calibri"/>
                <a:cs typeface="Calibri"/>
                <a:sym typeface="Calibri"/>
              </a:rPr>
              <a:t>2014</a:t>
            </a:r>
            <a:r>
              <a:rPr b="0" i="0" lang="en-US" sz="2400" u="none" cap="none" strike="noStrike">
                <a:solidFill>
                  <a:schemeClr val="dk1"/>
                </a:solidFill>
                <a:latin typeface="Calibri"/>
                <a:ea typeface="Calibri"/>
                <a:cs typeface="Calibri"/>
                <a:sym typeface="Calibri"/>
              </a:rPr>
              <a:t>: First seq2seq paper published</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1" i="0" lang="en-US" sz="2400" u="none" cap="none" strike="noStrike">
                <a:solidFill>
                  <a:schemeClr val="dk1"/>
                </a:solidFill>
                <a:latin typeface="Calibri"/>
                <a:ea typeface="Calibri"/>
                <a:cs typeface="Calibri"/>
                <a:sym typeface="Calibri"/>
              </a:rPr>
              <a:t>2016</a:t>
            </a:r>
            <a:r>
              <a:rPr b="0" i="0" lang="en-US" sz="2400" u="none" cap="none" strike="noStrike">
                <a:solidFill>
                  <a:schemeClr val="dk1"/>
                </a:solidFill>
                <a:latin typeface="Calibri"/>
                <a:ea typeface="Calibri"/>
                <a:cs typeface="Calibri"/>
                <a:sym typeface="Calibri"/>
              </a:rPr>
              <a:t>: Google Translate switches from SMT to NMT</a:t>
            </a:r>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rgbClr val="00B050"/>
                </a:solidFill>
                <a:latin typeface="Calibri"/>
                <a:ea typeface="Calibri"/>
                <a:cs typeface="Calibri"/>
                <a:sym typeface="Calibri"/>
              </a:rPr>
              <a:t>This is amazing!</a:t>
            </a:r>
            <a:endParaRPr/>
          </a:p>
          <a:p>
            <a:pPr indent="-228600" lvl="1" marL="685800" marR="0" rtl="0" algn="l">
              <a:spcBef>
                <a:spcPts val="480"/>
              </a:spcBef>
              <a:spcAft>
                <a:spcPts val="0"/>
              </a:spcAft>
              <a:buClr>
                <a:srgbClr val="3A85FE"/>
              </a:buClr>
              <a:buSzPts val="2400"/>
              <a:buFont typeface="Times"/>
              <a:buChar char="•"/>
            </a:pPr>
            <a:r>
              <a:rPr b="1" i="0" lang="en-US" sz="2400" u="none" cap="none" strike="noStrike">
                <a:solidFill>
                  <a:schemeClr val="dk1"/>
                </a:solidFill>
                <a:latin typeface="Calibri"/>
                <a:ea typeface="Calibri"/>
                <a:cs typeface="Calibri"/>
                <a:sym typeface="Calibri"/>
              </a:rPr>
              <a:t>SMT</a:t>
            </a:r>
            <a:r>
              <a:rPr b="0" i="0" lang="en-US" sz="2400" u="none" cap="none" strike="noStrike">
                <a:solidFill>
                  <a:schemeClr val="dk1"/>
                </a:solidFill>
                <a:latin typeface="Calibri"/>
                <a:ea typeface="Calibri"/>
                <a:cs typeface="Calibri"/>
                <a:sym typeface="Calibri"/>
              </a:rPr>
              <a:t> systems, built by </a:t>
            </a:r>
            <a:r>
              <a:rPr b="0" i="0" lang="en-US" sz="2400" u="none" cap="none" strike="noStrike">
                <a:solidFill>
                  <a:schemeClr val="accent3"/>
                </a:solidFill>
                <a:latin typeface="Calibri"/>
                <a:ea typeface="Calibri"/>
                <a:cs typeface="Calibri"/>
                <a:sym typeface="Calibri"/>
              </a:rPr>
              <a:t>hundreds</a:t>
            </a:r>
            <a:r>
              <a:rPr b="0" i="0" lang="en-US" sz="2400" u="none" cap="none" strike="noStrike">
                <a:solidFill>
                  <a:schemeClr val="dk1"/>
                </a:solidFill>
                <a:latin typeface="Calibri"/>
                <a:ea typeface="Calibri"/>
                <a:cs typeface="Calibri"/>
                <a:sym typeface="Calibri"/>
              </a:rPr>
              <a:t> of engineers over many </a:t>
            </a:r>
            <a:r>
              <a:rPr b="0" i="0" lang="en-US" sz="2400" u="none" cap="none" strike="noStrike">
                <a:solidFill>
                  <a:schemeClr val="accent3"/>
                </a:solidFill>
                <a:latin typeface="Calibri"/>
                <a:ea typeface="Calibri"/>
                <a:cs typeface="Calibri"/>
                <a:sym typeface="Calibri"/>
              </a:rPr>
              <a:t>years</a:t>
            </a:r>
            <a:r>
              <a:rPr b="0" i="0" lang="en-US" sz="2400" u="none" cap="none" strike="noStrike">
                <a:solidFill>
                  <a:schemeClr val="dk1"/>
                </a:solidFill>
                <a:latin typeface="Calibri"/>
                <a:ea typeface="Calibri"/>
                <a:cs typeface="Calibri"/>
                <a:sym typeface="Calibri"/>
              </a:rPr>
              <a:t>, outperformed by NMT systems trained by a </a:t>
            </a:r>
            <a:r>
              <a:rPr b="0" i="0" lang="en-US" sz="2400" u="none" cap="none" strike="noStrike">
                <a:solidFill>
                  <a:schemeClr val="accent3"/>
                </a:solidFill>
                <a:latin typeface="Calibri"/>
                <a:ea typeface="Calibri"/>
                <a:cs typeface="Calibri"/>
                <a:sym typeface="Calibri"/>
              </a:rPr>
              <a:t>handful</a:t>
            </a:r>
            <a:r>
              <a:rPr b="0" i="0" lang="en-US" sz="2400" u="none" cap="none" strike="noStrike">
                <a:solidFill>
                  <a:schemeClr val="dk1"/>
                </a:solidFill>
                <a:latin typeface="Calibri"/>
                <a:ea typeface="Calibri"/>
                <a:cs typeface="Calibri"/>
                <a:sym typeface="Calibri"/>
              </a:rPr>
              <a:t> of engineers in a few </a:t>
            </a:r>
            <a:r>
              <a:rPr b="0" i="0" lang="en-US" sz="2400" u="none" cap="none" strike="noStrike">
                <a:solidFill>
                  <a:schemeClr val="accent3"/>
                </a:solidFill>
                <a:latin typeface="Calibri"/>
                <a:ea typeface="Calibri"/>
                <a:cs typeface="Calibri"/>
                <a:sym typeface="Calibri"/>
              </a:rPr>
              <a:t>months</a:t>
            </a:r>
            <a:endParaRPr/>
          </a:p>
        </p:txBody>
      </p:sp>
      <p:sp>
        <p:nvSpPr>
          <p:cNvPr id="1074" name="Google Shape;1074;p51"/>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8" name="Shape 1078"/>
        <p:cNvGrpSpPr/>
        <p:nvPr/>
      </p:nvGrpSpPr>
      <p:grpSpPr>
        <a:xfrm>
          <a:off x="0" y="0"/>
          <a:ext cx="0" cy="0"/>
          <a:chOff x="0" y="0"/>
          <a:chExt cx="0" cy="0"/>
        </a:xfrm>
      </p:grpSpPr>
      <p:sp>
        <p:nvSpPr>
          <p:cNvPr id="1079" name="Google Shape;1079;p5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So is Machine Translation solved?</a:t>
            </a:r>
            <a:endParaRPr/>
          </a:p>
        </p:txBody>
      </p:sp>
      <p:sp>
        <p:nvSpPr>
          <p:cNvPr id="1080" name="Google Shape;1080;p52"/>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1" i="0" lang="en-US" sz="2400" u="none" cap="none" strike="noStrike">
                <a:solidFill>
                  <a:srgbClr val="C00000"/>
                </a:solidFill>
                <a:latin typeface="Calibri"/>
                <a:ea typeface="Calibri"/>
                <a:cs typeface="Calibri"/>
                <a:sym typeface="Calibri"/>
              </a:rPr>
              <a:t>Nope!</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Many difficulties remain:</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accent3"/>
                </a:solidFill>
                <a:latin typeface="Calibri"/>
                <a:ea typeface="Calibri"/>
                <a:cs typeface="Calibri"/>
                <a:sym typeface="Calibri"/>
              </a:rPr>
              <a:t>Out-of-vocabulary</a:t>
            </a:r>
            <a:r>
              <a:rPr b="0" i="0" lang="en-US" sz="2400" u="none" cap="none" strike="noStrike">
                <a:solidFill>
                  <a:schemeClr val="dk1"/>
                </a:solidFill>
                <a:latin typeface="Calibri"/>
                <a:ea typeface="Calibri"/>
                <a:cs typeface="Calibri"/>
                <a:sym typeface="Calibri"/>
              </a:rPr>
              <a:t> words</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accent3"/>
                </a:solidFill>
                <a:latin typeface="Calibri"/>
                <a:ea typeface="Calibri"/>
                <a:cs typeface="Calibri"/>
                <a:sym typeface="Calibri"/>
              </a:rPr>
              <a:t>Domain mismatch</a:t>
            </a:r>
            <a:r>
              <a:rPr b="0" i="0" lang="en-US" sz="2400" u="none" cap="none" strike="noStrike">
                <a:solidFill>
                  <a:schemeClr val="dk1"/>
                </a:solidFill>
                <a:latin typeface="Calibri"/>
                <a:ea typeface="Calibri"/>
                <a:cs typeface="Calibri"/>
                <a:sym typeface="Calibri"/>
              </a:rPr>
              <a:t> between train and test data</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Maintaining </a:t>
            </a:r>
            <a:r>
              <a:rPr b="0" i="0" lang="en-US" sz="2400" u="none" cap="none" strike="noStrike">
                <a:solidFill>
                  <a:schemeClr val="accent3"/>
                </a:solidFill>
                <a:latin typeface="Calibri"/>
                <a:ea typeface="Calibri"/>
                <a:cs typeface="Calibri"/>
                <a:sym typeface="Calibri"/>
              </a:rPr>
              <a:t>context</a:t>
            </a:r>
            <a:r>
              <a:rPr b="0" i="0" lang="en-US" sz="2400" u="none" cap="none" strike="noStrike">
                <a:solidFill>
                  <a:schemeClr val="dk1"/>
                </a:solidFill>
                <a:latin typeface="Calibri"/>
                <a:ea typeface="Calibri"/>
                <a:cs typeface="Calibri"/>
                <a:sym typeface="Calibri"/>
              </a:rPr>
              <a:t> over longer text</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accent3"/>
                </a:solidFill>
                <a:latin typeface="Calibri"/>
                <a:ea typeface="Calibri"/>
                <a:cs typeface="Calibri"/>
                <a:sym typeface="Calibri"/>
              </a:rPr>
              <a:t>Low-resource</a:t>
            </a:r>
            <a:r>
              <a:rPr b="0" i="0" lang="en-US" sz="2400" u="none" cap="none" strike="noStrike">
                <a:solidFill>
                  <a:schemeClr val="dk1"/>
                </a:solidFill>
                <a:latin typeface="Calibri"/>
                <a:ea typeface="Calibri"/>
                <a:cs typeface="Calibri"/>
                <a:sym typeface="Calibri"/>
              </a:rPr>
              <a:t> language pairs</a:t>
            </a:r>
            <a:endParaRPr/>
          </a:p>
        </p:txBody>
      </p:sp>
      <p:sp>
        <p:nvSpPr>
          <p:cNvPr id="1081" name="Google Shape;1081;p5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0">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5" name="Shape 1085"/>
        <p:cNvGrpSpPr/>
        <p:nvPr/>
      </p:nvGrpSpPr>
      <p:grpSpPr>
        <a:xfrm>
          <a:off x="0" y="0"/>
          <a:ext cx="0" cy="0"/>
          <a:chOff x="0" y="0"/>
          <a:chExt cx="0" cy="0"/>
        </a:xfrm>
      </p:grpSpPr>
      <p:sp>
        <p:nvSpPr>
          <p:cNvPr id="1086" name="Google Shape;1086;p53"/>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So is Machine Translation solved?</a:t>
            </a:r>
            <a:endParaRPr/>
          </a:p>
        </p:txBody>
      </p:sp>
      <p:sp>
        <p:nvSpPr>
          <p:cNvPr id="1087" name="Google Shape;1087;p53"/>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1" i="0" lang="en-US" sz="2400" u="none" cap="none" strike="noStrike">
                <a:solidFill>
                  <a:srgbClr val="C00000"/>
                </a:solidFill>
                <a:latin typeface="Calibri"/>
                <a:ea typeface="Calibri"/>
                <a:cs typeface="Calibri"/>
                <a:sym typeface="Calibri"/>
              </a:rPr>
              <a:t>Nope!</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Using </a:t>
            </a:r>
            <a:r>
              <a:rPr b="0" i="0" lang="en-US" sz="2400" u="none" cap="none" strike="noStrike">
                <a:solidFill>
                  <a:schemeClr val="accent3"/>
                </a:solidFill>
                <a:latin typeface="Calibri"/>
                <a:ea typeface="Calibri"/>
                <a:cs typeface="Calibri"/>
                <a:sym typeface="Calibri"/>
              </a:rPr>
              <a:t>common sense </a:t>
            </a:r>
            <a:r>
              <a:rPr b="0" i="0" lang="en-US" sz="2400" u="none" cap="none" strike="noStrike">
                <a:solidFill>
                  <a:schemeClr val="dk1"/>
                </a:solidFill>
                <a:latin typeface="Calibri"/>
                <a:ea typeface="Calibri"/>
                <a:cs typeface="Calibri"/>
                <a:sym typeface="Calibri"/>
              </a:rPr>
              <a:t>is still hard</a:t>
            </a:r>
            <a:endParaRPr/>
          </a:p>
        </p:txBody>
      </p:sp>
      <p:sp>
        <p:nvSpPr>
          <p:cNvPr id="1088" name="Google Shape;1088;p53"/>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089" name="Google Shape;1089;p53"/>
          <p:cNvPicPr preferRelativeResize="0"/>
          <p:nvPr/>
        </p:nvPicPr>
        <p:blipFill rotWithShape="1">
          <a:blip r:embed="rId3">
            <a:alphaModFix/>
          </a:blip>
          <a:srcRect b="0" l="0" r="0" t="0"/>
          <a:stretch/>
        </p:blipFill>
        <p:spPr>
          <a:xfrm>
            <a:off x="932787" y="2035355"/>
            <a:ext cx="6884831" cy="2112750"/>
          </a:xfrm>
          <a:prstGeom prst="rect">
            <a:avLst/>
          </a:prstGeom>
          <a:noFill/>
          <a:ln>
            <a:noFill/>
          </a:ln>
        </p:spPr>
      </p:pic>
      <p:pic>
        <p:nvPicPr>
          <p:cNvPr id="1090" name="Google Shape;1090;p53"/>
          <p:cNvPicPr preferRelativeResize="0"/>
          <p:nvPr/>
        </p:nvPicPr>
        <p:blipFill rotWithShape="1">
          <a:blip r:embed="rId4">
            <a:alphaModFix/>
          </a:blip>
          <a:srcRect b="10475" l="0" r="0" t="9238"/>
          <a:stretch/>
        </p:blipFill>
        <p:spPr>
          <a:xfrm>
            <a:off x="5084968" y="4148105"/>
            <a:ext cx="1680378" cy="2023655"/>
          </a:xfrm>
          <a:prstGeom prst="rect">
            <a:avLst/>
          </a:prstGeom>
          <a:noFill/>
          <a:ln>
            <a:noFill/>
          </a:ln>
        </p:spPr>
      </p:pic>
      <p:pic>
        <p:nvPicPr>
          <p:cNvPr id="1091" name="Google Shape;1091;p53"/>
          <p:cNvPicPr preferRelativeResize="0"/>
          <p:nvPr/>
        </p:nvPicPr>
        <p:blipFill rotWithShape="1">
          <a:blip r:embed="rId5">
            <a:alphaModFix/>
          </a:blip>
          <a:srcRect b="0" l="0" r="0" t="0"/>
          <a:stretch/>
        </p:blipFill>
        <p:spPr>
          <a:xfrm>
            <a:off x="1709992" y="4218802"/>
            <a:ext cx="1969784" cy="1958901"/>
          </a:xfrm>
          <a:prstGeom prst="rect">
            <a:avLst/>
          </a:prstGeom>
          <a:noFill/>
          <a:ln>
            <a:noFill/>
          </a:ln>
        </p:spPr>
      </p:pic>
      <p:sp>
        <p:nvSpPr>
          <p:cNvPr id="1092" name="Google Shape;1092;p53"/>
          <p:cNvSpPr txBox="1"/>
          <p:nvPr/>
        </p:nvSpPr>
        <p:spPr>
          <a:xfrm>
            <a:off x="6765346" y="4583428"/>
            <a:ext cx="540533" cy="10156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6000">
                <a:solidFill>
                  <a:schemeClr val="dk1"/>
                </a:solidFill>
                <a:latin typeface="Calibri"/>
                <a:ea typeface="Calibri"/>
                <a:cs typeface="Calibri"/>
                <a:sym typeface="Calibri"/>
              </a:rPr>
              <a: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6" name="Shape 1096"/>
        <p:cNvGrpSpPr/>
        <p:nvPr/>
      </p:nvGrpSpPr>
      <p:grpSpPr>
        <a:xfrm>
          <a:off x="0" y="0"/>
          <a:ext cx="0" cy="0"/>
          <a:chOff x="0" y="0"/>
          <a:chExt cx="0" cy="0"/>
        </a:xfrm>
      </p:grpSpPr>
      <p:sp>
        <p:nvSpPr>
          <p:cNvPr id="1097" name="Google Shape;1097;p54"/>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So is Machine Translation solved?</a:t>
            </a:r>
            <a:endParaRPr/>
          </a:p>
        </p:txBody>
      </p:sp>
      <p:sp>
        <p:nvSpPr>
          <p:cNvPr id="1098" name="Google Shape;1098;p54"/>
          <p:cNvSpPr txBox="1"/>
          <p:nvPr>
            <p:ph idx="1" type="body"/>
          </p:nvPr>
        </p:nvSpPr>
        <p:spPr>
          <a:xfrm>
            <a:off x="304800" y="1092200"/>
            <a:ext cx="8534400" cy="350994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1" i="0" lang="en-US" sz="2400" u="none" cap="none" strike="noStrike">
                <a:solidFill>
                  <a:srgbClr val="C00000"/>
                </a:solidFill>
                <a:latin typeface="Calibri"/>
                <a:ea typeface="Calibri"/>
                <a:cs typeface="Calibri"/>
                <a:sym typeface="Calibri"/>
              </a:rPr>
              <a:t>Nope!</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NMT picks up </a:t>
            </a:r>
            <a:r>
              <a:rPr b="0" i="0" lang="en-US" sz="2400" u="none" cap="none" strike="noStrike">
                <a:solidFill>
                  <a:schemeClr val="accent3"/>
                </a:solidFill>
                <a:latin typeface="Calibri"/>
                <a:ea typeface="Calibri"/>
                <a:cs typeface="Calibri"/>
                <a:sym typeface="Calibri"/>
              </a:rPr>
              <a:t>biases </a:t>
            </a:r>
            <a:r>
              <a:rPr b="0" i="0" lang="en-US" sz="2400" u="none" cap="none" strike="noStrike">
                <a:solidFill>
                  <a:schemeClr val="dk1"/>
                </a:solidFill>
                <a:latin typeface="Calibri"/>
                <a:ea typeface="Calibri"/>
                <a:cs typeface="Calibri"/>
                <a:sym typeface="Calibri"/>
              </a:rPr>
              <a:t>in training data</a:t>
            </a:r>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1099" name="Google Shape;1099;p5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100" name="Google Shape;1100;p54"/>
          <p:cNvPicPr preferRelativeResize="0"/>
          <p:nvPr/>
        </p:nvPicPr>
        <p:blipFill rotWithShape="1">
          <a:blip r:embed="rId3">
            <a:alphaModFix/>
          </a:blip>
          <a:srcRect b="0" l="0" r="0" t="0"/>
          <a:stretch/>
        </p:blipFill>
        <p:spPr>
          <a:xfrm>
            <a:off x="323850" y="2047421"/>
            <a:ext cx="8496300" cy="2349500"/>
          </a:xfrm>
          <a:prstGeom prst="rect">
            <a:avLst/>
          </a:prstGeom>
          <a:noFill/>
          <a:ln>
            <a:noFill/>
          </a:ln>
        </p:spPr>
      </p:pic>
      <p:sp>
        <p:nvSpPr>
          <p:cNvPr id="1101" name="Google Shape;1101;p54"/>
          <p:cNvSpPr/>
          <p:nvPr/>
        </p:nvSpPr>
        <p:spPr>
          <a:xfrm>
            <a:off x="844063" y="5855108"/>
            <a:ext cx="7976087" cy="33855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600">
                <a:solidFill>
                  <a:schemeClr val="dk1"/>
                </a:solidFill>
                <a:latin typeface="Calibri"/>
                <a:ea typeface="Calibri"/>
                <a:cs typeface="Calibri"/>
                <a:sym typeface="Calibri"/>
              </a:rPr>
              <a:t>Source:</a:t>
            </a:r>
            <a:r>
              <a:rPr lang="en-US" sz="1600">
                <a:solidFill>
                  <a:schemeClr val="dk1"/>
                </a:solidFill>
                <a:latin typeface="Calibri"/>
                <a:ea typeface="Calibri"/>
                <a:cs typeface="Calibri"/>
                <a:sym typeface="Calibri"/>
              </a:rPr>
              <a:t> https://hackernoon.com/bias-sexist-or-this-is-the-way-it-should-be-ce1f7c8c683c</a:t>
            </a:r>
            <a:endParaRPr/>
          </a:p>
        </p:txBody>
      </p:sp>
      <p:sp>
        <p:nvSpPr>
          <p:cNvPr id="1102" name="Google Shape;1102;p54"/>
          <p:cNvSpPr txBox="1"/>
          <p:nvPr/>
        </p:nvSpPr>
        <p:spPr>
          <a:xfrm>
            <a:off x="844063" y="4874215"/>
            <a:ext cx="2397579"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accent3"/>
                </a:solidFill>
                <a:latin typeface="Calibri"/>
                <a:ea typeface="Calibri"/>
                <a:cs typeface="Calibri"/>
                <a:sym typeface="Calibri"/>
              </a:rPr>
              <a:t>Didn’t specify gender</a:t>
            </a:r>
            <a:endParaRPr/>
          </a:p>
        </p:txBody>
      </p:sp>
      <p:cxnSp>
        <p:nvCxnSpPr>
          <p:cNvPr id="1103" name="Google Shape;1103;p54"/>
          <p:cNvCxnSpPr>
            <a:stCxn id="1102" idx="0"/>
          </p:cNvCxnSpPr>
          <p:nvPr/>
        </p:nvCxnSpPr>
        <p:spPr>
          <a:xfrm rot="10800000">
            <a:off x="2042853" y="3634315"/>
            <a:ext cx="0" cy="1239900"/>
          </a:xfrm>
          <a:prstGeom prst="straightConnector1">
            <a:avLst/>
          </a:prstGeom>
          <a:gradFill>
            <a:gsLst>
              <a:gs pos="0">
                <a:srgbClr val="A50021"/>
              </a:gs>
              <a:gs pos="100000">
                <a:schemeClr val="dk1"/>
              </a:gs>
            </a:gsLst>
            <a:lin ang="0" scaled="0"/>
          </a:gradFill>
          <a:ln cap="flat" cmpd="sng" w="28575">
            <a:solidFill>
              <a:schemeClr val="accent3"/>
            </a:solidFill>
            <a:prstDash val="solid"/>
            <a:miter lim="800000"/>
            <a:headEnd len="sm" w="sm" type="none"/>
            <a:tailEnd len="med" w="med" type="triangl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7" name="Shape 1107"/>
        <p:cNvGrpSpPr/>
        <p:nvPr/>
      </p:nvGrpSpPr>
      <p:grpSpPr>
        <a:xfrm>
          <a:off x="0" y="0"/>
          <a:ext cx="0" cy="0"/>
          <a:chOff x="0" y="0"/>
          <a:chExt cx="0" cy="0"/>
        </a:xfrm>
      </p:grpSpPr>
      <p:sp>
        <p:nvSpPr>
          <p:cNvPr id="1108" name="Google Shape;1108;p55"/>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So is Machine Translation solved?</a:t>
            </a:r>
            <a:endParaRPr/>
          </a:p>
        </p:txBody>
      </p:sp>
      <p:sp>
        <p:nvSpPr>
          <p:cNvPr id="1109" name="Google Shape;1109;p55"/>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Nope!</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accent3"/>
                </a:solidFill>
                <a:latin typeface="Calibri"/>
                <a:ea typeface="Calibri"/>
                <a:cs typeface="Calibri"/>
                <a:sym typeface="Calibri"/>
              </a:rPr>
              <a:t>Uninterpretable </a:t>
            </a:r>
            <a:r>
              <a:rPr b="0" i="0" lang="en-US" sz="2400" u="none" cap="none" strike="noStrike">
                <a:solidFill>
                  <a:schemeClr val="dk1"/>
                </a:solidFill>
                <a:latin typeface="Calibri"/>
                <a:ea typeface="Calibri"/>
                <a:cs typeface="Calibri"/>
                <a:sym typeface="Calibri"/>
              </a:rPr>
              <a:t>systems do </a:t>
            </a:r>
            <a:r>
              <a:rPr b="0" i="0" lang="en-US" sz="2400" u="none" cap="none" strike="noStrike">
                <a:solidFill>
                  <a:schemeClr val="accent3"/>
                </a:solidFill>
                <a:latin typeface="Calibri"/>
                <a:ea typeface="Calibri"/>
                <a:cs typeface="Calibri"/>
                <a:sym typeface="Calibri"/>
              </a:rPr>
              <a:t>strange things</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0" lvl="0" marL="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1110" name="Google Shape;1110;p55"/>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111" name="Google Shape;1111;p55"/>
          <p:cNvPicPr preferRelativeResize="0"/>
          <p:nvPr/>
        </p:nvPicPr>
        <p:blipFill rotWithShape="1">
          <a:blip r:embed="rId3">
            <a:alphaModFix/>
          </a:blip>
          <a:srcRect b="0" l="0" r="73214" t="0"/>
          <a:stretch/>
        </p:blipFill>
        <p:spPr>
          <a:xfrm>
            <a:off x="1077687" y="2064682"/>
            <a:ext cx="3298047" cy="3516571"/>
          </a:xfrm>
          <a:prstGeom prst="rect">
            <a:avLst/>
          </a:prstGeom>
          <a:noFill/>
          <a:ln>
            <a:noFill/>
          </a:ln>
        </p:spPr>
      </p:pic>
      <p:pic>
        <p:nvPicPr>
          <p:cNvPr id="1112" name="Google Shape;1112;p55"/>
          <p:cNvPicPr preferRelativeResize="0"/>
          <p:nvPr/>
        </p:nvPicPr>
        <p:blipFill rotWithShape="1">
          <a:blip r:embed="rId3">
            <a:alphaModFix/>
          </a:blip>
          <a:srcRect b="0" l="49405" r="26547" t="0"/>
          <a:stretch/>
        </p:blipFill>
        <p:spPr>
          <a:xfrm>
            <a:off x="4549906" y="2064682"/>
            <a:ext cx="2960914" cy="3516571"/>
          </a:xfrm>
          <a:prstGeom prst="rect">
            <a:avLst/>
          </a:prstGeom>
          <a:noFill/>
          <a:ln>
            <a:noFill/>
          </a:ln>
        </p:spPr>
      </p:pic>
      <p:sp>
        <p:nvSpPr>
          <p:cNvPr id="1113" name="Google Shape;1113;p55"/>
          <p:cNvSpPr/>
          <p:nvPr/>
        </p:nvSpPr>
        <p:spPr>
          <a:xfrm>
            <a:off x="2051538" y="5851762"/>
            <a:ext cx="6787662" cy="33855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600">
                <a:solidFill>
                  <a:schemeClr val="dk1"/>
                </a:solidFill>
                <a:latin typeface="Calibri"/>
                <a:ea typeface="Calibri"/>
                <a:cs typeface="Calibri"/>
                <a:sym typeface="Calibri"/>
              </a:rPr>
              <a:t>Source</a:t>
            </a:r>
            <a:r>
              <a:rPr lang="en-US" sz="1600">
                <a:solidFill>
                  <a:schemeClr val="dk1"/>
                </a:solidFill>
                <a:latin typeface="Calibri"/>
                <a:ea typeface="Calibri"/>
                <a:cs typeface="Calibri"/>
                <a:sym typeface="Calibri"/>
              </a:rPr>
              <a:t>: http://languagelog.ldc.upenn.edu/nll/?p=35120#more-35120</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7" name="Shape 1117"/>
        <p:cNvGrpSpPr/>
        <p:nvPr/>
      </p:nvGrpSpPr>
      <p:grpSpPr>
        <a:xfrm>
          <a:off x="0" y="0"/>
          <a:ext cx="0" cy="0"/>
          <a:chOff x="0" y="0"/>
          <a:chExt cx="0" cy="0"/>
        </a:xfrm>
      </p:grpSpPr>
      <p:sp>
        <p:nvSpPr>
          <p:cNvPr id="1118" name="Google Shape;1118;p56"/>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Google Translate vs DeepL (2/23/2018)</a:t>
            </a:r>
            <a:endParaRPr/>
          </a:p>
        </p:txBody>
      </p:sp>
      <p:sp>
        <p:nvSpPr>
          <p:cNvPr id="1119" name="Google Shape;1119;p56"/>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1120" name="Google Shape;1120;p56"/>
          <p:cNvSpPr txBox="1"/>
          <p:nvPr>
            <p:ph idx="1" type="body"/>
          </p:nvPr>
        </p:nvSpPr>
        <p:spPr>
          <a:xfrm>
            <a:off x="152400" y="376497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00B050"/>
                </a:solidFill>
              </a:rPr>
              <a:t>DeepL: 0</a:t>
            </a:r>
            <a:endParaRPr>
              <a:solidFill>
                <a:srgbClr val="00B050"/>
              </a:solidFill>
            </a:endParaRPr>
          </a:p>
          <a:p>
            <a:pPr indent="0" lvl="0" marL="0" marR="0" rtl="0" algn="l">
              <a:lnSpc>
                <a:spcPct val="100000"/>
              </a:lnSpc>
              <a:spcBef>
                <a:spcPts val="480"/>
              </a:spcBef>
              <a:spcAft>
                <a:spcPts val="0"/>
              </a:spcAft>
              <a:buNone/>
            </a:pPr>
            <a:r>
              <a:t/>
            </a:r>
            <a:endParaRPr/>
          </a:p>
        </p:txBody>
      </p:sp>
      <p:pic>
        <p:nvPicPr>
          <p:cNvPr id="1121" name="Google Shape;1121;p56"/>
          <p:cNvPicPr preferRelativeResize="0"/>
          <p:nvPr/>
        </p:nvPicPr>
        <p:blipFill>
          <a:blip r:embed="rId3">
            <a:alphaModFix/>
          </a:blip>
          <a:stretch>
            <a:fillRect/>
          </a:stretch>
        </p:blipFill>
        <p:spPr>
          <a:xfrm>
            <a:off x="152400" y="1947725"/>
            <a:ext cx="8839201" cy="1363224"/>
          </a:xfrm>
          <a:prstGeom prst="rect">
            <a:avLst/>
          </a:prstGeom>
          <a:noFill/>
          <a:ln>
            <a:noFill/>
          </a:ln>
        </p:spPr>
      </p:pic>
      <p:sp>
        <p:nvSpPr>
          <p:cNvPr id="1122" name="Google Shape;1122;p56"/>
          <p:cNvSpPr txBox="1"/>
          <p:nvPr>
            <p:ph idx="1" type="body"/>
          </p:nvPr>
        </p:nvSpPr>
        <p:spPr>
          <a:xfrm>
            <a:off x="152400" y="149052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C00000"/>
                </a:solidFill>
              </a:rPr>
              <a:t>Google Translate: 0</a:t>
            </a:r>
            <a:endParaRPr>
              <a:solidFill>
                <a:srgbClr val="00B050"/>
              </a:solidFill>
            </a:endParaRPr>
          </a:p>
          <a:p>
            <a:pPr indent="0" lvl="0" marL="0" marR="0" rtl="0" algn="l">
              <a:lnSpc>
                <a:spcPct val="100000"/>
              </a:lnSpc>
              <a:spcBef>
                <a:spcPts val="480"/>
              </a:spcBef>
              <a:spcAft>
                <a:spcPts val="0"/>
              </a:spcAft>
              <a:buNone/>
            </a:pPr>
            <a:r>
              <a:t/>
            </a:r>
            <a:endParaRPr/>
          </a:p>
        </p:txBody>
      </p:sp>
      <p:pic>
        <p:nvPicPr>
          <p:cNvPr id="1123" name="Google Shape;1123;p56"/>
          <p:cNvPicPr preferRelativeResize="0"/>
          <p:nvPr/>
        </p:nvPicPr>
        <p:blipFill>
          <a:blip r:embed="rId4">
            <a:alphaModFix/>
          </a:blip>
          <a:stretch>
            <a:fillRect/>
          </a:stretch>
        </p:blipFill>
        <p:spPr>
          <a:xfrm>
            <a:off x="230125" y="4374575"/>
            <a:ext cx="8146666" cy="187191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7" name="Shape 1127"/>
        <p:cNvGrpSpPr/>
        <p:nvPr/>
      </p:nvGrpSpPr>
      <p:grpSpPr>
        <a:xfrm>
          <a:off x="0" y="0"/>
          <a:ext cx="0" cy="0"/>
          <a:chOff x="0" y="0"/>
          <a:chExt cx="0" cy="0"/>
        </a:xfrm>
      </p:grpSpPr>
      <p:sp>
        <p:nvSpPr>
          <p:cNvPr id="1128" name="Google Shape;1128;p57"/>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Google Translate vs DeepL (2/23/2018)</a:t>
            </a:r>
            <a:endParaRPr/>
          </a:p>
        </p:txBody>
      </p:sp>
      <p:sp>
        <p:nvSpPr>
          <p:cNvPr id="1129" name="Google Shape;1129;p57"/>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1130" name="Google Shape;1130;p57"/>
          <p:cNvSpPr txBox="1"/>
          <p:nvPr>
            <p:ph idx="1" type="body"/>
          </p:nvPr>
        </p:nvSpPr>
        <p:spPr>
          <a:xfrm>
            <a:off x="152400" y="376497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00B050"/>
                </a:solidFill>
              </a:rPr>
              <a:t>DeepL: 0</a:t>
            </a:r>
            <a:endParaRPr>
              <a:solidFill>
                <a:srgbClr val="00B050"/>
              </a:solidFill>
            </a:endParaRPr>
          </a:p>
          <a:p>
            <a:pPr indent="0" lvl="0" marL="0" marR="0" rtl="0" algn="l">
              <a:lnSpc>
                <a:spcPct val="100000"/>
              </a:lnSpc>
              <a:spcBef>
                <a:spcPts val="480"/>
              </a:spcBef>
              <a:spcAft>
                <a:spcPts val="0"/>
              </a:spcAft>
              <a:buNone/>
            </a:pPr>
            <a:r>
              <a:t/>
            </a:r>
            <a:endParaRPr/>
          </a:p>
        </p:txBody>
      </p:sp>
      <p:sp>
        <p:nvSpPr>
          <p:cNvPr id="1131" name="Google Shape;1131;p57"/>
          <p:cNvSpPr txBox="1"/>
          <p:nvPr>
            <p:ph idx="1" type="body"/>
          </p:nvPr>
        </p:nvSpPr>
        <p:spPr>
          <a:xfrm>
            <a:off x="152400" y="149052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C00000"/>
                </a:solidFill>
              </a:rPr>
              <a:t>Google Translate: 0</a:t>
            </a:r>
            <a:endParaRPr>
              <a:solidFill>
                <a:srgbClr val="00B050"/>
              </a:solidFill>
            </a:endParaRPr>
          </a:p>
          <a:p>
            <a:pPr indent="0" lvl="0" marL="0" marR="0" rtl="0" algn="l">
              <a:lnSpc>
                <a:spcPct val="100000"/>
              </a:lnSpc>
              <a:spcBef>
                <a:spcPts val="480"/>
              </a:spcBef>
              <a:spcAft>
                <a:spcPts val="0"/>
              </a:spcAft>
              <a:buNone/>
            </a:pPr>
            <a:r>
              <a:t/>
            </a:r>
            <a:endParaRPr/>
          </a:p>
        </p:txBody>
      </p:sp>
      <p:pic>
        <p:nvPicPr>
          <p:cNvPr id="1132" name="Google Shape;1132;p57"/>
          <p:cNvPicPr preferRelativeResize="0"/>
          <p:nvPr/>
        </p:nvPicPr>
        <p:blipFill>
          <a:blip r:embed="rId3">
            <a:alphaModFix/>
          </a:blip>
          <a:stretch>
            <a:fillRect/>
          </a:stretch>
        </p:blipFill>
        <p:spPr>
          <a:xfrm>
            <a:off x="152400" y="4374575"/>
            <a:ext cx="8839197" cy="1820060"/>
          </a:xfrm>
          <a:prstGeom prst="rect">
            <a:avLst/>
          </a:prstGeom>
          <a:noFill/>
          <a:ln>
            <a:noFill/>
          </a:ln>
        </p:spPr>
      </p:pic>
      <p:pic>
        <p:nvPicPr>
          <p:cNvPr id="1133" name="Google Shape;1133;p57"/>
          <p:cNvPicPr preferRelativeResize="0"/>
          <p:nvPr/>
        </p:nvPicPr>
        <p:blipFill>
          <a:blip r:embed="rId4">
            <a:alphaModFix/>
          </a:blip>
          <a:stretch>
            <a:fillRect/>
          </a:stretch>
        </p:blipFill>
        <p:spPr>
          <a:xfrm>
            <a:off x="152400" y="2100125"/>
            <a:ext cx="8839196" cy="99739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7" name="Shape 1137"/>
        <p:cNvGrpSpPr/>
        <p:nvPr/>
      </p:nvGrpSpPr>
      <p:grpSpPr>
        <a:xfrm>
          <a:off x="0" y="0"/>
          <a:ext cx="0" cy="0"/>
          <a:chOff x="0" y="0"/>
          <a:chExt cx="0" cy="0"/>
        </a:xfrm>
      </p:grpSpPr>
      <p:sp>
        <p:nvSpPr>
          <p:cNvPr id="1138" name="Google Shape;1138;p58"/>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Google Translate vs DeepL (2/23/2018)</a:t>
            </a:r>
            <a:endParaRPr/>
          </a:p>
        </p:txBody>
      </p:sp>
      <p:sp>
        <p:nvSpPr>
          <p:cNvPr id="1139" name="Google Shape;1139;p58"/>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1140" name="Google Shape;1140;p58"/>
          <p:cNvSpPr txBox="1"/>
          <p:nvPr>
            <p:ph idx="1" type="body"/>
          </p:nvPr>
        </p:nvSpPr>
        <p:spPr>
          <a:xfrm>
            <a:off x="152400" y="376497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00B050"/>
                </a:solidFill>
              </a:rPr>
              <a:t>DeepL: 0</a:t>
            </a:r>
            <a:endParaRPr>
              <a:solidFill>
                <a:srgbClr val="00B050"/>
              </a:solidFill>
            </a:endParaRPr>
          </a:p>
          <a:p>
            <a:pPr indent="0" lvl="0" marL="0" marR="0" rtl="0" algn="l">
              <a:lnSpc>
                <a:spcPct val="100000"/>
              </a:lnSpc>
              <a:spcBef>
                <a:spcPts val="480"/>
              </a:spcBef>
              <a:spcAft>
                <a:spcPts val="0"/>
              </a:spcAft>
              <a:buNone/>
            </a:pPr>
            <a:r>
              <a:t/>
            </a:r>
            <a:endParaRPr/>
          </a:p>
        </p:txBody>
      </p:sp>
      <p:sp>
        <p:nvSpPr>
          <p:cNvPr id="1141" name="Google Shape;1141;p58"/>
          <p:cNvSpPr txBox="1"/>
          <p:nvPr>
            <p:ph idx="1" type="body"/>
          </p:nvPr>
        </p:nvSpPr>
        <p:spPr>
          <a:xfrm>
            <a:off x="152400" y="149052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C00000"/>
                </a:solidFill>
              </a:rPr>
              <a:t>Google Translate: 0</a:t>
            </a:r>
            <a:endParaRPr>
              <a:solidFill>
                <a:srgbClr val="00B050"/>
              </a:solidFill>
            </a:endParaRPr>
          </a:p>
          <a:p>
            <a:pPr indent="0" lvl="0" marL="0" marR="0" rtl="0" algn="l">
              <a:lnSpc>
                <a:spcPct val="100000"/>
              </a:lnSpc>
              <a:spcBef>
                <a:spcPts val="480"/>
              </a:spcBef>
              <a:spcAft>
                <a:spcPts val="0"/>
              </a:spcAft>
              <a:buNone/>
            </a:pPr>
            <a:r>
              <a:t/>
            </a:r>
            <a:endParaRPr/>
          </a:p>
        </p:txBody>
      </p:sp>
      <p:pic>
        <p:nvPicPr>
          <p:cNvPr id="1142" name="Google Shape;1142;p58"/>
          <p:cNvPicPr preferRelativeResize="0"/>
          <p:nvPr/>
        </p:nvPicPr>
        <p:blipFill>
          <a:blip r:embed="rId3">
            <a:alphaModFix/>
          </a:blip>
          <a:stretch>
            <a:fillRect/>
          </a:stretch>
        </p:blipFill>
        <p:spPr>
          <a:xfrm>
            <a:off x="152400" y="2171550"/>
            <a:ext cx="8839198" cy="984529"/>
          </a:xfrm>
          <a:prstGeom prst="rect">
            <a:avLst/>
          </a:prstGeom>
          <a:noFill/>
          <a:ln>
            <a:noFill/>
          </a:ln>
        </p:spPr>
      </p:pic>
      <p:pic>
        <p:nvPicPr>
          <p:cNvPr id="1143" name="Google Shape;1143;p58"/>
          <p:cNvPicPr preferRelativeResize="0"/>
          <p:nvPr/>
        </p:nvPicPr>
        <p:blipFill>
          <a:blip r:embed="rId4">
            <a:alphaModFix/>
          </a:blip>
          <a:stretch>
            <a:fillRect/>
          </a:stretch>
        </p:blipFill>
        <p:spPr>
          <a:xfrm>
            <a:off x="152400" y="4374575"/>
            <a:ext cx="8839201" cy="178787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7" name="Shape 1147"/>
        <p:cNvGrpSpPr/>
        <p:nvPr/>
      </p:nvGrpSpPr>
      <p:grpSpPr>
        <a:xfrm>
          <a:off x="0" y="0"/>
          <a:ext cx="0" cy="0"/>
          <a:chOff x="0" y="0"/>
          <a:chExt cx="0" cy="0"/>
        </a:xfrm>
      </p:grpSpPr>
      <p:sp>
        <p:nvSpPr>
          <p:cNvPr id="1148" name="Google Shape;1148;p59"/>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Google Translate vs DeepL (2/23/2018)</a:t>
            </a:r>
            <a:endParaRPr/>
          </a:p>
        </p:txBody>
      </p:sp>
      <p:sp>
        <p:nvSpPr>
          <p:cNvPr id="1149" name="Google Shape;1149;p5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1150" name="Google Shape;1150;p59"/>
          <p:cNvSpPr txBox="1"/>
          <p:nvPr>
            <p:ph idx="1" type="body"/>
          </p:nvPr>
        </p:nvSpPr>
        <p:spPr>
          <a:xfrm>
            <a:off x="152400" y="376497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00B050"/>
                </a:solidFill>
              </a:rPr>
              <a:t>DeepL: 0</a:t>
            </a:r>
            <a:endParaRPr>
              <a:solidFill>
                <a:srgbClr val="00B050"/>
              </a:solidFill>
            </a:endParaRPr>
          </a:p>
          <a:p>
            <a:pPr indent="0" lvl="0" marL="0" marR="0" rtl="0" algn="l">
              <a:lnSpc>
                <a:spcPct val="100000"/>
              </a:lnSpc>
              <a:spcBef>
                <a:spcPts val="480"/>
              </a:spcBef>
              <a:spcAft>
                <a:spcPts val="0"/>
              </a:spcAft>
              <a:buNone/>
            </a:pPr>
            <a:r>
              <a:t/>
            </a:r>
            <a:endParaRPr/>
          </a:p>
        </p:txBody>
      </p:sp>
      <p:sp>
        <p:nvSpPr>
          <p:cNvPr id="1151" name="Google Shape;1151;p59"/>
          <p:cNvSpPr txBox="1"/>
          <p:nvPr>
            <p:ph idx="1" type="body"/>
          </p:nvPr>
        </p:nvSpPr>
        <p:spPr>
          <a:xfrm>
            <a:off x="152400" y="149052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C00000"/>
                </a:solidFill>
              </a:rPr>
              <a:t>Google Translate: 0</a:t>
            </a:r>
            <a:endParaRPr>
              <a:solidFill>
                <a:srgbClr val="00B050"/>
              </a:solidFill>
            </a:endParaRPr>
          </a:p>
          <a:p>
            <a:pPr indent="0" lvl="0" marL="0" marR="0" rtl="0" algn="l">
              <a:lnSpc>
                <a:spcPct val="100000"/>
              </a:lnSpc>
              <a:spcBef>
                <a:spcPts val="480"/>
              </a:spcBef>
              <a:spcAft>
                <a:spcPts val="0"/>
              </a:spcAft>
              <a:buNone/>
            </a:pPr>
            <a:r>
              <a:t/>
            </a:r>
            <a:endParaRPr/>
          </a:p>
        </p:txBody>
      </p:sp>
      <p:pic>
        <p:nvPicPr>
          <p:cNvPr id="1152" name="Google Shape;1152;p59"/>
          <p:cNvPicPr preferRelativeResize="0"/>
          <p:nvPr/>
        </p:nvPicPr>
        <p:blipFill>
          <a:blip r:embed="rId3">
            <a:alphaModFix/>
          </a:blip>
          <a:stretch>
            <a:fillRect/>
          </a:stretch>
        </p:blipFill>
        <p:spPr>
          <a:xfrm>
            <a:off x="152400" y="4374575"/>
            <a:ext cx="8839201" cy="1758585"/>
          </a:xfrm>
          <a:prstGeom prst="rect">
            <a:avLst/>
          </a:prstGeom>
          <a:noFill/>
          <a:ln>
            <a:noFill/>
          </a:ln>
        </p:spPr>
      </p:pic>
      <p:pic>
        <p:nvPicPr>
          <p:cNvPr id="1153" name="Google Shape;1153;p59"/>
          <p:cNvPicPr preferRelativeResize="0"/>
          <p:nvPr/>
        </p:nvPicPr>
        <p:blipFill>
          <a:blip r:embed="rId4">
            <a:alphaModFix/>
          </a:blip>
          <a:stretch>
            <a:fillRect/>
          </a:stretch>
        </p:blipFill>
        <p:spPr>
          <a:xfrm>
            <a:off x="152400" y="2100125"/>
            <a:ext cx="8839202" cy="97094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7" name="Shape 1157"/>
        <p:cNvGrpSpPr/>
        <p:nvPr/>
      </p:nvGrpSpPr>
      <p:grpSpPr>
        <a:xfrm>
          <a:off x="0" y="0"/>
          <a:ext cx="0" cy="0"/>
          <a:chOff x="0" y="0"/>
          <a:chExt cx="0" cy="0"/>
        </a:xfrm>
      </p:grpSpPr>
      <p:sp>
        <p:nvSpPr>
          <p:cNvPr id="1158" name="Google Shape;1158;p60"/>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Google Translate vs DeepL (2/23/2018)</a:t>
            </a:r>
            <a:endParaRPr/>
          </a:p>
        </p:txBody>
      </p:sp>
      <p:sp>
        <p:nvSpPr>
          <p:cNvPr id="1159" name="Google Shape;1159;p6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1160" name="Google Shape;1160;p60"/>
          <p:cNvSpPr txBox="1"/>
          <p:nvPr>
            <p:ph idx="1" type="body"/>
          </p:nvPr>
        </p:nvSpPr>
        <p:spPr>
          <a:xfrm>
            <a:off x="152400" y="376497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00B050"/>
                </a:solidFill>
              </a:rPr>
              <a:t>DeepL: 0</a:t>
            </a:r>
            <a:endParaRPr>
              <a:solidFill>
                <a:srgbClr val="00B050"/>
              </a:solidFill>
            </a:endParaRPr>
          </a:p>
          <a:p>
            <a:pPr indent="0" lvl="0" marL="0" marR="0" rtl="0" algn="l">
              <a:lnSpc>
                <a:spcPct val="100000"/>
              </a:lnSpc>
              <a:spcBef>
                <a:spcPts val="480"/>
              </a:spcBef>
              <a:spcAft>
                <a:spcPts val="0"/>
              </a:spcAft>
              <a:buNone/>
            </a:pPr>
            <a:r>
              <a:t/>
            </a:r>
            <a:endParaRPr/>
          </a:p>
        </p:txBody>
      </p:sp>
      <p:sp>
        <p:nvSpPr>
          <p:cNvPr id="1161" name="Google Shape;1161;p60"/>
          <p:cNvSpPr txBox="1"/>
          <p:nvPr>
            <p:ph idx="1" type="body"/>
          </p:nvPr>
        </p:nvSpPr>
        <p:spPr>
          <a:xfrm>
            <a:off x="152400" y="149052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C00000"/>
                </a:solidFill>
              </a:rPr>
              <a:t>Google Translate: 0</a:t>
            </a:r>
            <a:endParaRPr>
              <a:solidFill>
                <a:srgbClr val="00B050"/>
              </a:solidFill>
            </a:endParaRPr>
          </a:p>
          <a:p>
            <a:pPr indent="0" lvl="0" marL="0" marR="0" rtl="0" algn="l">
              <a:lnSpc>
                <a:spcPct val="100000"/>
              </a:lnSpc>
              <a:spcBef>
                <a:spcPts val="480"/>
              </a:spcBef>
              <a:spcAft>
                <a:spcPts val="0"/>
              </a:spcAft>
              <a:buNone/>
            </a:pPr>
            <a:r>
              <a:t/>
            </a:r>
            <a:endParaRPr/>
          </a:p>
        </p:txBody>
      </p:sp>
      <p:pic>
        <p:nvPicPr>
          <p:cNvPr id="1162" name="Google Shape;1162;p60"/>
          <p:cNvPicPr preferRelativeResize="0"/>
          <p:nvPr/>
        </p:nvPicPr>
        <p:blipFill>
          <a:blip r:embed="rId3">
            <a:alphaModFix/>
          </a:blip>
          <a:stretch>
            <a:fillRect/>
          </a:stretch>
        </p:blipFill>
        <p:spPr>
          <a:xfrm>
            <a:off x="152400" y="4374575"/>
            <a:ext cx="8839201" cy="1772464"/>
          </a:xfrm>
          <a:prstGeom prst="rect">
            <a:avLst/>
          </a:prstGeom>
          <a:noFill/>
          <a:ln>
            <a:noFill/>
          </a:ln>
        </p:spPr>
      </p:pic>
      <p:pic>
        <p:nvPicPr>
          <p:cNvPr id="1163" name="Google Shape;1163;p60"/>
          <p:cNvPicPr preferRelativeResize="0"/>
          <p:nvPr/>
        </p:nvPicPr>
        <p:blipFill>
          <a:blip r:embed="rId4">
            <a:alphaModFix/>
          </a:blip>
          <a:stretch>
            <a:fillRect/>
          </a:stretch>
        </p:blipFill>
        <p:spPr>
          <a:xfrm>
            <a:off x="152400" y="2100125"/>
            <a:ext cx="8839202" cy="99576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16"/>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1950s: Early Machine Translation</a:t>
            </a:r>
            <a:endParaRPr/>
          </a:p>
        </p:txBody>
      </p:sp>
      <p:sp>
        <p:nvSpPr>
          <p:cNvPr id="124" name="Google Shape;124;p16"/>
          <p:cNvSpPr txBox="1"/>
          <p:nvPr>
            <p:ph idx="1" type="body"/>
          </p:nvPr>
        </p:nvSpPr>
        <p:spPr>
          <a:xfrm>
            <a:off x="304800" y="1092200"/>
            <a:ext cx="8332454" cy="515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Machine Translation research </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began in the </a:t>
            </a:r>
            <a:r>
              <a:rPr b="0" i="0" lang="en-US" sz="2400" u="none" cap="none" strike="noStrike">
                <a:solidFill>
                  <a:schemeClr val="accent3"/>
                </a:solidFill>
                <a:latin typeface="Calibri"/>
                <a:ea typeface="Calibri"/>
                <a:cs typeface="Calibri"/>
                <a:sym typeface="Calibri"/>
              </a:rPr>
              <a:t>early 1950s</a:t>
            </a:r>
            <a:r>
              <a:rPr b="0" i="0" lang="en-US" sz="2400" u="none" cap="none" strike="noStrike">
                <a:solidFill>
                  <a:schemeClr val="dk1"/>
                </a:solidFill>
                <a:latin typeface="Calibri"/>
                <a:ea typeface="Calibri"/>
                <a:cs typeface="Calibri"/>
                <a:sym typeface="Calibri"/>
              </a:rPr>
              <a:t>.</a:t>
            </a:r>
            <a:br>
              <a:rPr b="0" i="0" lang="en-US" sz="2400" u="none" cap="none" strike="noStrike">
                <a:solidFill>
                  <a:schemeClr val="dk1"/>
                </a:solidFill>
                <a:latin typeface="Calibri"/>
                <a:ea typeface="Calibri"/>
                <a:cs typeface="Calibri"/>
                <a:sym typeface="Calibri"/>
              </a:rPr>
            </a:br>
            <a:endParaRPr b="0" i="0" sz="2400" u="none" cap="none" strike="noStrike">
              <a:solidFill>
                <a:schemeClr val="accent3"/>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Mostly Russian → English </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(motivated by the Cold War!)</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Systems were mostly </a:t>
            </a:r>
            <a:r>
              <a:rPr b="0" i="0" lang="en-US" sz="2400" u="none" cap="none" strike="noStrike">
                <a:solidFill>
                  <a:schemeClr val="accent3"/>
                </a:solidFill>
                <a:latin typeface="Calibri"/>
                <a:ea typeface="Calibri"/>
                <a:cs typeface="Calibri"/>
                <a:sym typeface="Calibri"/>
              </a:rPr>
              <a:t>rule-based</a:t>
            </a:r>
            <a:r>
              <a:rPr b="0" i="0" lang="en-US" sz="2400" u="none" cap="none" strike="noStrike">
                <a:solidFill>
                  <a:schemeClr val="dk1"/>
                </a:solidFill>
                <a:latin typeface="Calibri"/>
                <a:ea typeface="Calibri"/>
                <a:cs typeface="Calibri"/>
                <a:sym typeface="Calibri"/>
              </a:rPr>
              <a:t>, using a bilingual dictionary to map Russian words to their English counterparts</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A cool by-product: Quicksort!</a:t>
            </a:r>
            <a:endParaRPr/>
          </a:p>
          <a:p>
            <a:pPr indent="-76200" lvl="1" marL="685800" marR="0" rtl="0" algn="l">
              <a:spcBef>
                <a:spcPts val="480"/>
              </a:spcBef>
              <a:spcAft>
                <a:spcPts val="0"/>
              </a:spcAft>
              <a:buClr>
                <a:srgbClr val="3A85FE"/>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125" name="Google Shape;125;p16"/>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26" name="Google Shape;126;p16"/>
          <p:cNvGrpSpPr/>
          <p:nvPr/>
        </p:nvGrpSpPr>
        <p:grpSpPr>
          <a:xfrm>
            <a:off x="4979654" y="1092200"/>
            <a:ext cx="3917163" cy="3041280"/>
            <a:chOff x="4979654" y="1092200"/>
            <a:chExt cx="3917163" cy="3041280"/>
          </a:xfrm>
        </p:grpSpPr>
        <p:pic>
          <p:nvPicPr>
            <p:cNvPr id="127" name="Google Shape;127;p16"/>
            <p:cNvPicPr preferRelativeResize="0"/>
            <p:nvPr/>
          </p:nvPicPr>
          <p:blipFill rotWithShape="1">
            <a:blip r:embed="rId3">
              <a:alphaModFix/>
            </a:blip>
            <a:srcRect b="0" l="0" r="0" t="0"/>
            <a:stretch/>
          </p:blipFill>
          <p:spPr>
            <a:xfrm>
              <a:off x="5078746" y="1092200"/>
              <a:ext cx="3558508" cy="2671948"/>
            </a:xfrm>
            <a:prstGeom prst="rect">
              <a:avLst/>
            </a:prstGeom>
            <a:noFill/>
            <a:ln>
              <a:noFill/>
            </a:ln>
          </p:spPr>
        </p:pic>
        <p:sp>
          <p:nvSpPr>
            <p:cNvPr id="128" name="Google Shape;128;p16"/>
            <p:cNvSpPr/>
            <p:nvPr/>
          </p:nvSpPr>
          <p:spPr>
            <a:xfrm>
              <a:off x="4979654" y="3764148"/>
              <a:ext cx="391716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Source: </a:t>
              </a:r>
              <a:r>
                <a:rPr lang="en-US" sz="1800">
                  <a:solidFill>
                    <a:schemeClr val="dk1"/>
                  </a:solidFill>
                  <a:latin typeface="Calibri"/>
                  <a:ea typeface="Calibri"/>
                  <a:cs typeface="Calibri"/>
                  <a:sym typeface="Calibri"/>
                </a:rPr>
                <a:t>https://youtu.be/K-HfpsHPmvw</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7" name="Shape 1167"/>
        <p:cNvGrpSpPr/>
        <p:nvPr/>
      </p:nvGrpSpPr>
      <p:grpSpPr>
        <a:xfrm>
          <a:off x="0" y="0"/>
          <a:ext cx="0" cy="0"/>
          <a:chOff x="0" y="0"/>
          <a:chExt cx="0" cy="0"/>
        </a:xfrm>
      </p:grpSpPr>
      <p:sp>
        <p:nvSpPr>
          <p:cNvPr id="1168" name="Google Shape;1168;p61"/>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Google Translate vs DeepL (2/23/2018)</a:t>
            </a:r>
            <a:endParaRPr/>
          </a:p>
        </p:txBody>
      </p:sp>
      <p:sp>
        <p:nvSpPr>
          <p:cNvPr id="1169" name="Google Shape;1169;p61"/>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1170" name="Google Shape;1170;p61"/>
          <p:cNvSpPr txBox="1"/>
          <p:nvPr>
            <p:ph idx="1" type="body"/>
          </p:nvPr>
        </p:nvSpPr>
        <p:spPr>
          <a:xfrm>
            <a:off x="152400" y="376497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00B050"/>
                </a:solidFill>
              </a:rPr>
              <a:t>DeepL: 0</a:t>
            </a:r>
            <a:endParaRPr>
              <a:solidFill>
                <a:srgbClr val="00B050"/>
              </a:solidFill>
            </a:endParaRPr>
          </a:p>
          <a:p>
            <a:pPr indent="0" lvl="0" marL="0" marR="0" rtl="0" algn="l">
              <a:lnSpc>
                <a:spcPct val="100000"/>
              </a:lnSpc>
              <a:spcBef>
                <a:spcPts val="480"/>
              </a:spcBef>
              <a:spcAft>
                <a:spcPts val="0"/>
              </a:spcAft>
              <a:buNone/>
            </a:pPr>
            <a:r>
              <a:t/>
            </a:r>
            <a:endParaRPr/>
          </a:p>
        </p:txBody>
      </p:sp>
      <p:sp>
        <p:nvSpPr>
          <p:cNvPr id="1171" name="Google Shape;1171;p61"/>
          <p:cNvSpPr txBox="1"/>
          <p:nvPr>
            <p:ph idx="1" type="body"/>
          </p:nvPr>
        </p:nvSpPr>
        <p:spPr>
          <a:xfrm>
            <a:off x="152400" y="149052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C00000"/>
                </a:solidFill>
              </a:rPr>
              <a:t>Google Translate: 0</a:t>
            </a:r>
            <a:endParaRPr>
              <a:solidFill>
                <a:srgbClr val="00B050"/>
              </a:solidFill>
            </a:endParaRPr>
          </a:p>
          <a:p>
            <a:pPr indent="0" lvl="0" marL="0" marR="0" rtl="0" algn="l">
              <a:lnSpc>
                <a:spcPct val="100000"/>
              </a:lnSpc>
              <a:spcBef>
                <a:spcPts val="480"/>
              </a:spcBef>
              <a:spcAft>
                <a:spcPts val="0"/>
              </a:spcAft>
              <a:buNone/>
            </a:pPr>
            <a:r>
              <a:t/>
            </a:r>
            <a:endParaRPr/>
          </a:p>
        </p:txBody>
      </p:sp>
      <p:pic>
        <p:nvPicPr>
          <p:cNvPr id="1172" name="Google Shape;1172;p61"/>
          <p:cNvPicPr preferRelativeResize="0"/>
          <p:nvPr/>
        </p:nvPicPr>
        <p:blipFill>
          <a:blip r:embed="rId3">
            <a:alphaModFix/>
          </a:blip>
          <a:stretch>
            <a:fillRect/>
          </a:stretch>
        </p:blipFill>
        <p:spPr>
          <a:xfrm>
            <a:off x="152400" y="2096850"/>
            <a:ext cx="8839202" cy="1118430"/>
          </a:xfrm>
          <a:prstGeom prst="rect">
            <a:avLst/>
          </a:prstGeom>
          <a:noFill/>
          <a:ln>
            <a:noFill/>
          </a:ln>
        </p:spPr>
      </p:pic>
      <p:pic>
        <p:nvPicPr>
          <p:cNvPr id="1173" name="Google Shape;1173;p61"/>
          <p:cNvPicPr preferRelativeResize="0"/>
          <p:nvPr/>
        </p:nvPicPr>
        <p:blipFill>
          <a:blip r:embed="rId4">
            <a:alphaModFix/>
          </a:blip>
          <a:stretch>
            <a:fillRect/>
          </a:stretch>
        </p:blipFill>
        <p:spPr>
          <a:xfrm>
            <a:off x="152400" y="4374575"/>
            <a:ext cx="8839196" cy="176938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8" name="Shape 1178"/>
        <p:cNvGrpSpPr/>
        <p:nvPr/>
      </p:nvGrpSpPr>
      <p:grpSpPr>
        <a:xfrm>
          <a:off x="0" y="0"/>
          <a:ext cx="0" cy="0"/>
          <a:chOff x="0" y="0"/>
          <a:chExt cx="0" cy="0"/>
        </a:xfrm>
      </p:grpSpPr>
      <p:sp>
        <p:nvSpPr>
          <p:cNvPr id="1179" name="Google Shape;1179;p6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NMT research continues</a:t>
            </a:r>
            <a:endParaRPr/>
          </a:p>
        </p:txBody>
      </p:sp>
      <p:sp>
        <p:nvSpPr>
          <p:cNvPr id="1180" name="Google Shape;1180;p62"/>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NMT is the </a:t>
            </a:r>
            <a:r>
              <a:rPr b="1" i="0" lang="en-US" sz="2400" u="none" cap="none" strike="noStrike">
                <a:solidFill>
                  <a:schemeClr val="dk1"/>
                </a:solidFill>
                <a:latin typeface="Calibri"/>
                <a:ea typeface="Calibri"/>
                <a:cs typeface="Calibri"/>
                <a:sym typeface="Calibri"/>
              </a:rPr>
              <a:t>flagship task</a:t>
            </a:r>
            <a:r>
              <a:rPr b="0" i="0" lang="en-US" sz="2400" u="none" cap="none" strike="noStrike">
                <a:solidFill>
                  <a:schemeClr val="dk1"/>
                </a:solidFill>
                <a:latin typeface="Calibri"/>
                <a:ea typeface="Calibri"/>
                <a:cs typeface="Calibri"/>
                <a:sym typeface="Calibri"/>
              </a:rPr>
              <a:t> for NLP Deep Learning</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NMT research has </a:t>
            </a:r>
            <a:r>
              <a:rPr b="0" i="0" lang="en-US" sz="2400" u="none" cap="none" strike="noStrike">
                <a:solidFill>
                  <a:schemeClr val="accent3"/>
                </a:solidFill>
                <a:latin typeface="Calibri"/>
                <a:ea typeface="Calibri"/>
                <a:cs typeface="Calibri"/>
                <a:sym typeface="Calibri"/>
              </a:rPr>
              <a:t>pioneered</a:t>
            </a:r>
            <a:r>
              <a:rPr b="0" i="0" lang="en-US" sz="2400" u="none" cap="none" strike="noStrike">
                <a:solidFill>
                  <a:schemeClr val="dk1"/>
                </a:solidFill>
                <a:latin typeface="Calibri"/>
                <a:ea typeface="Calibri"/>
                <a:cs typeface="Calibri"/>
                <a:sym typeface="Calibri"/>
              </a:rPr>
              <a:t> many of the recent </a:t>
            </a:r>
            <a:r>
              <a:rPr b="0" i="0" lang="en-US" sz="2400" u="none" cap="none" strike="noStrike">
                <a:solidFill>
                  <a:schemeClr val="accent3"/>
                </a:solidFill>
                <a:latin typeface="Calibri"/>
                <a:ea typeface="Calibri"/>
                <a:cs typeface="Calibri"/>
                <a:sym typeface="Calibri"/>
              </a:rPr>
              <a:t>innovations</a:t>
            </a:r>
            <a:r>
              <a:rPr b="0" i="0" lang="en-US" sz="2400" u="none" cap="none" strike="noStrike">
                <a:solidFill>
                  <a:schemeClr val="dk1"/>
                </a:solidFill>
                <a:latin typeface="Calibri"/>
                <a:ea typeface="Calibri"/>
                <a:cs typeface="Calibri"/>
                <a:sym typeface="Calibri"/>
              </a:rPr>
              <a:t> of NLP Deep Learning</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In </a:t>
            </a:r>
            <a:r>
              <a:rPr b="1" i="0" lang="en-US" sz="2400" u="none" cap="none" strike="noStrike">
                <a:solidFill>
                  <a:schemeClr val="dk1"/>
                </a:solidFill>
                <a:latin typeface="Calibri"/>
                <a:ea typeface="Calibri"/>
                <a:cs typeface="Calibri"/>
                <a:sym typeface="Calibri"/>
              </a:rPr>
              <a:t>2018</a:t>
            </a:r>
            <a:r>
              <a:rPr b="0" i="0" lang="en-US" sz="2400" u="none" cap="none" strike="noStrike">
                <a:solidFill>
                  <a:schemeClr val="dk1"/>
                </a:solidFill>
                <a:latin typeface="Calibri"/>
                <a:ea typeface="Calibri"/>
                <a:cs typeface="Calibri"/>
                <a:sym typeface="Calibri"/>
              </a:rPr>
              <a:t>: NMT research continues to </a:t>
            </a:r>
            <a:r>
              <a:rPr b="0" i="0" lang="en-US" sz="2400" u="none" cap="none" strike="noStrike">
                <a:solidFill>
                  <a:schemeClr val="accent3"/>
                </a:solidFill>
                <a:latin typeface="Calibri"/>
                <a:ea typeface="Calibri"/>
                <a:cs typeface="Calibri"/>
                <a:sym typeface="Calibri"/>
              </a:rPr>
              <a:t>thrive</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Researchers have found </a:t>
            </a:r>
            <a:r>
              <a:rPr b="0" i="1" lang="en-US" sz="2400" u="none" cap="none" strike="noStrike">
                <a:solidFill>
                  <a:schemeClr val="accent3"/>
                </a:solidFill>
                <a:latin typeface="Calibri"/>
                <a:ea typeface="Calibri"/>
                <a:cs typeface="Calibri"/>
                <a:sym typeface="Calibri"/>
              </a:rPr>
              <a:t>many, many </a:t>
            </a:r>
            <a:r>
              <a:rPr b="0" i="0" lang="en-US" sz="2400" u="none" cap="none" strike="noStrike">
                <a:solidFill>
                  <a:schemeClr val="accent3"/>
                </a:solidFill>
                <a:latin typeface="Calibri"/>
                <a:ea typeface="Calibri"/>
                <a:cs typeface="Calibri"/>
                <a:sym typeface="Calibri"/>
              </a:rPr>
              <a:t>improvements </a:t>
            </a:r>
            <a:r>
              <a:rPr b="0" i="0" lang="en-US" sz="2400" u="none" cap="none" strike="noStrike">
                <a:solidFill>
                  <a:schemeClr val="dk1"/>
                </a:solidFill>
                <a:latin typeface="Calibri"/>
                <a:ea typeface="Calibri"/>
                <a:cs typeface="Calibri"/>
                <a:sym typeface="Calibri"/>
              </a:rPr>
              <a:t>to the “vanilla” seq2seq NMT system we’ve presented today</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But </a:t>
            </a:r>
            <a:r>
              <a:rPr b="0" i="0" lang="en-US" sz="2400" u="none" cap="none" strike="noStrike">
                <a:solidFill>
                  <a:schemeClr val="accent3"/>
                </a:solidFill>
                <a:latin typeface="Calibri"/>
                <a:ea typeface="Calibri"/>
                <a:cs typeface="Calibri"/>
                <a:sym typeface="Calibri"/>
              </a:rPr>
              <a:t>one improvement </a:t>
            </a:r>
            <a:r>
              <a:rPr b="0" i="0" lang="en-US" sz="2400" u="none" cap="none" strike="noStrike">
                <a:solidFill>
                  <a:schemeClr val="dk1"/>
                </a:solidFill>
                <a:latin typeface="Calibri"/>
                <a:ea typeface="Calibri"/>
                <a:cs typeface="Calibri"/>
                <a:sym typeface="Calibri"/>
              </a:rPr>
              <a:t>is so integral that it is the new vanilla…</a:t>
            </a:r>
            <a:endParaRPr/>
          </a:p>
          <a:p>
            <a:pPr indent="-76200" lvl="1" marL="685800" marR="0" rtl="0" algn="l">
              <a:spcBef>
                <a:spcPts val="480"/>
              </a:spcBef>
              <a:spcAft>
                <a:spcPts val="0"/>
              </a:spcAft>
              <a:buClr>
                <a:srgbClr val="3A85FE"/>
              </a:buClr>
              <a:buSzPts val="2400"/>
              <a:buFont typeface="Times"/>
              <a:buNone/>
            </a:pPr>
            <a:r>
              <a:t/>
            </a:r>
            <a:endParaRPr b="0" i="0" sz="2400" u="none" cap="none" strike="noStrike">
              <a:solidFill>
                <a:schemeClr val="dk1"/>
              </a:solidFill>
              <a:latin typeface="Calibri"/>
              <a:ea typeface="Calibri"/>
              <a:cs typeface="Calibri"/>
              <a:sym typeface="Calibri"/>
            </a:endParaRPr>
          </a:p>
          <a:p>
            <a:pPr indent="0" lvl="0" marL="0" marR="0" rtl="0" algn="ctr">
              <a:spcBef>
                <a:spcPts val="1080"/>
              </a:spcBef>
              <a:spcAft>
                <a:spcPts val="0"/>
              </a:spcAft>
              <a:buClr>
                <a:srgbClr val="CC0000"/>
              </a:buClr>
              <a:buSzPts val="5400"/>
              <a:buFont typeface="Times"/>
              <a:buNone/>
            </a:pPr>
            <a:r>
              <a:rPr b="1" i="0" lang="en-US" sz="5400" u="none" cap="none" strike="noStrike">
                <a:solidFill>
                  <a:schemeClr val="dk1"/>
                </a:solidFill>
                <a:latin typeface="Calibri"/>
                <a:ea typeface="Calibri"/>
                <a:cs typeface="Calibri"/>
                <a:sym typeface="Calibri"/>
              </a:rPr>
              <a:t>ATTENTION</a:t>
            </a:r>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1181" name="Google Shape;1181;p6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6" name="Shape 1186"/>
        <p:cNvGrpSpPr/>
        <p:nvPr/>
      </p:nvGrpSpPr>
      <p:grpSpPr>
        <a:xfrm>
          <a:off x="0" y="0"/>
          <a:ext cx="0" cy="0"/>
          <a:chOff x="0" y="0"/>
          <a:chExt cx="0" cy="0"/>
        </a:xfrm>
      </p:grpSpPr>
      <p:sp>
        <p:nvSpPr>
          <p:cNvPr id="1187" name="Google Shape;1187;p63"/>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the bottleneck problem</a:t>
            </a:r>
            <a:endParaRPr/>
          </a:p>
        </p:txBody>
      </p:sp>
      <p:sp>
        <p:nvSpPr>
          <p:cNvPr id="1188" name="Google Shape;1188;p63"/>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189" name="Google Shape;1189;p63"/>
          <p:cNvGrpSpPr/>
          <p:nvPr/>
        </p:nvGrpSpPr>
        <p:grpSpPr>
          <a:xfrm rot="5400000">
            <a:off x="735936" y="3539587"/>
            <a:ext cx="779512" cy="265728"/>
            <a:chOff x="6223414" y="4018641"/>
            <a:chExt cx="776477" cy="280329"/>
          </a:xfrm>
        </p:grpSpPr>
        <p:grpSp>
          <p:nvGrpSpPr>
            <p:cNvPr id="1190" name="Google Shape;1190;p63"/>
            <p:cNvGrpSpPr/>
            <p:nvPr/>
          </p:nvGrpSpPr>
          <p:grpSpPr>
            <a:xfrm rot="-5400000">
              <a:off x="6550278" y="3846238"/>
              <a:ext cx="112131" cy="616723"/>
              <a:chOff x="1883650" y="2468875"/>
              <a:chExt cx="153620" cy="844910"/>
            </a:xfrm>
          </p:grpSpPr>
          <p:sp>
            <p:nvSpPr>
              <p:cNvPr id="1191" name="Google Shape;1191;p63"/>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2" name="Google Shape;1192;p63"/>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3" name="Google Shape;1193;p6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4" name="Google Shape;1194;p63"/>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195" name="Google Shape;1195;p63"/>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196" name="Google Shape;1196;p63"/>
          <p:cNvCxnSpPr>
            <a:endCxn id="1195" idx="3"/>
          </p:cNvCxnSpPr>
          <p:nvPr/>
        </p:nvCxnSpPr>
        <p:spPr>
          <a:xfrm rot="10800000">
            <a:off x="1125692" y="406220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197" name="Google Shape;1197;p63"/>
          <p:cNvCxnSpPr>
            <a:stCxn id="1195" idx="0"/>
          </p:cNvCxnSpPr>
          <p:nvPr/>
        </p:nvCxnSpPr>
        <p:spPr>
          <a:xfrm>
            <a:off x="1258556" y="3672451"/>
            <a:ext cx="344700" cy="0"/>
          </a:xfrm>
          <a:prstGeom prst="straightConnector1">
            <a:avLst/>
          </a:prstGeom>
          <a:noFill/>
          <a:ln cap="flat" cmpd="sng" w="19050">
            <a:solidFill>
              <a:srgbClr val="7F7F7F"/>
            </a:solidFill>
            <a:prstDash val="solid"/>
            <a:round/>
            <a:headEnd len="sm" w="sm" type="none"/>
            <a:tailEnd len="med" w="med" type="stealth"/>
          </a:ln>
        </p:spPr>
      </p:cxnSp>
      <p:sp>
        <p:nvSpPr>
          <p:cNvPr id="1198" name="Google Shape;1198;p63"/>
          <p:cNvSpPr txBox="1"/>
          <p:nvPr/>
        </p:nvSpPr>
        <p:spPr>
          <a:xfrm rot="-5400000">
            <a:off x="-624810" y="3487785"/>
            <a:ext cx="161895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RNN</a:t>
            </a:r>
            <a:endParaRPr/>
          </a:p>
        </p:txBody>
      </p:sp>
      <p:sp>
        <p:nvSpPr>
          <p:cNvPr id="1199" name="Google Shape;1199;p63"/>
          <p:cNvSpPr txBox="1"/>
          <p:nvPr/>
        </p:nvSpPr>
        <p:spPr>
          <a:xfrm>
            <a:off x="913830" y="5315732"/>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200" name="Google Shape;1200;p63"/>
          <p:cNvSpPr/>
          <p:nvPr/>
        </p:nvSpPr>
        <p:spPr>
          <a:xfrm rot="-5400000">
            <a:off x="2063407" y="3993109"/>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201" name="Google Shape;1201;p63"/>
          <p:cNvSpPr/>
          <p:nvPr/>
        </p:nvSpPr>
        <p:spPr>
          <a:xfrm>
            <a:off x="362192" y="3282695"/>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202" name="Google Shape;1202;p63"/>
          <p:cNvSpPr txBox="1"/>
          <p:nvPr/>
        </p:nvSpPr>
        <p:spPr>
          <a:xfrm>
            <a:off x="3786336" y="4673637"/>
            <a:ext cx="4695957"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   the      poor    don’t    have      any    money</a:t>
            </a:r>
            <a:endParaRPr i="1" sz="1600">
              <a:solidFill>
                <a:schemeClr val="dk1"/>
              </a:solidFill>
              <a:latin typeface="Calibri"/>
              <a:ea typeface="Calibri"/>
              <a:cs typeface="Calibri"/>
              <a:sym typeface="Calibri"/>
            </a:endParaRPr>
          </a:p>
        </p:txBody>
      </p:sp>
      <p:sp>
        <p:nvSpPr>
          <p:cNvPr id="1203" name="Google Shape;1203;p63"/>
          <p:cNvSpPr txBox="1"/>
          <p:nvPr/>
        </p:nvSpPr>
        <p:spPr>
          <a:xfrm>
            <a:off x="927205" y="4682653"/>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204" name="Google Shape;1204;p63"/>
          <p:cNvGrpSpPr/>
          <p:nvPr/>
        </p:nvGrpSpPr>
        <p:grpSpPr>
          <a:xfrm rot="5400000">
            <a:off x="1343548" y="3533688"/>
            <a:ext cx="779512" cy="265728"/>
            <a:chOff x="6223414" y="4018641"/>
            <a:chExt cx="776477" cy="280329"/>
          </a:xfrm>
        </p:grpSpPr>
        <p:grpSp>
          <p:nvGrpSpPr>
            <p:cNvPr id="1205" name="Google Shape;1205;p63"/>
            <p:cNvGrpSpPr/>
            <p:nvPr/>
          </p:nvGrpSpPr>
          <p:grpSpPr>
            <a:xfrm rot="-5400000">
              <a:off x="6550278" y="3846238"/>
              <a:ext cx="112131" cy="616723"/>
              <a:chOff x="1883650" y="2468875"/>
              <a:chExt cx="153620" cy="844910"/>
            </a:xfrm>
          </p:grpSpPr>
          <p:sp>
            <p:nvSpPr>
              <p:cNvPr id="1206" name="Google Shape;1206;p63"/>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7" name="Google Shape;1207;p63"/>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8" name="Google Shape;1208;p6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9" name="Google Shape;1209;p63"/>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10" name="Google Shape;1210;p63"/>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11" name="Google Shape;1211;p63"/>
          <p:cNvCxnSpPr>
            <a:endCxn id="1210" idx="3"/>
          </p:cNvCxnSpPr>
          <p:nvPr/>
        </p:nvCxnSpPr>
        <p:spPr>
          <a:xfrm rot="10800000">
            <a:off x="1733304" y="405630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12" name="Google Shape;1212;p63"/>
          <p:cNvCxnSpPr>
            <a:stCxn id="1210" idx="0"/>
          </p:cNvCxnSpPr>
          <p:nvPr/>
        </p:nvCxnSpPr>
        <p:spPr>
          <a:xfrm>
            <a:off x="1866168" y="366655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213" name="Google Shape;1213;p63"/>
          <p:cNvGrpSpPr/>
          <p:nvPr/>
        </p:nvGrpSpPr>
        <p:grpSpPr>
          <a:xfrm rot="5400000">
            <a:off x="1938462" y="3533688"/>
            <a:ext cx="779512" cy="265728"/>
            <a:chOff x="6223414" y="4018641"/>
            <a:chExt cx="776477" cy="280329"/>
          </a:xfrm>
        </p:grpSpPr>
        <p:grpSp>
          <p:nvGrpSpPr>
            <p:cNvPr id="1214" name="Google Shape;1214;p63"/>
            <p:cNvGrpSpPr/>
            <p:nvPr/>
          </p:nvGrpSpPr>
          <p:grpSpPr>
            <a:xfrm rot="-5400000">
              <a:off x="6550278" y="3846238"/>
              <a:ext cx="112131" cy="616723"/>
              <a:chOff x="1883650" y="2468875"/>
              <a:chExt cx="153620" cy="844910"/>
            </a:xfrm>
          </p:grpSpPr>
          <p:sp>
            <p:nvSpPr>
              <p:cNvPr id="1215" name="Google Shape;1215;p63"/>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6" name="Google Shape;1216;p63"/>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7" name="Google Shape;1217;p6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8" name="Google Shape;1218;p63"/>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19" name="Google Shape;1219;p63"/>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20" name="Google Shape;1220;p63"/>
          <p:cNvCxnSpPr>
            <a:endCxn id="1219" idx="3"/>
          </p:cNvCxnSpPr>
          <p:nvPr/>
        </p:nvCxnSpPr>
        <p:spPr>
          <a:xfrm rot="10800000">
            <a:off x="2328218" y="405630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21" name="Google Shape;1221;p63"/>
          <p:cNvCxnSpPr>
            <a:stCxn id="1219" idx="0"/>
          </p:cNvCxnSpPr>
          <p:nvPr/>
        </p:nvCxnSpPr>
        <p:spPr>
          <a:xfrm>
            <a:off x="2461082" y="366655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222" name="Google Shape;1222;p63"/>
          <p:cNvGrpSpPr/>
          <p:nvPr/>
        </p:nvGrpSpPr>
        <p:grpSpPr>
          <a:xfrm rot="5400000">
            <a:off x="2548883" y="3530818"/>
            <a:ext cx="779512" cy="265728"/>
            <a:chOff x="6223414" y="4018641"/>
            <a:chExt cx="776477" cy="280329"/>
          </a:xfrm>
        </p:grpSpPr>
        <p:grpSp>
          <p:nvGrpSpPr>
            <p:cNvPr id="1223" name="Google Shape;1223;p63"/>
            <p:cNvGrpSpPr/>
            <p:nvPr/>
          </p:nvGrpSpPr>
          <p:grpSpPr>
            <a:xfrm rot="-5400000">
              <a:off x="6550278" y="3846238"/>
              <a:ext cx="112131" cy="616723"/>
              <a:chOff x="1883650" y="2468875"/>
              <a:chExt cx="153620" cy="844910"/>
            </a:xfrm>
          </p:grpSpPr>
          <p:sp>
            <p:nvSpPr>
              <p:cNvPr id="1224" name="Google Shape;1224;p63"/>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5" name="Google Shape;1225;p63"/>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6" name="Google Shape;1226;p6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7" name="Google Shape;1227;p63"/>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28" name="Google Shape;1228;p63"/>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29" name="Google Shape;1229;p63"/>
          <p:cNvCxnSpPr>
            <a:endCxn id="1228" idx="3"/>
          </p:cNvCxnSpPr>
          <p:nvPr/>
        </p:nvCxnSpPr>
        <p:spPr>
          <a:xfrm rot="10800000">
            <a:off x="2938639"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30" name="Google Shape;1230;p63"/>
          <p:cNvCxnSpPr>
            <a:stCxn id="1228" idx="0"/>
            <a:endCxn id="1231" idx="2"/>
          </p:cNvCxnSpPr>
          <p:nvPr/>
        </p:nvCxnSpPr>
        <p:spPr>
          <a:xfrm>
            <a:off x="3071503" y="3663682"/>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232" name="Google Shape;1232;p63"/>
          <p:cNvGrpSpPr/>
          <p:nvPr/>
        </p:nvGrpSpPr>
        <p:grpSpPr>
          <a:xfrm rot="5400000">
            <a:off x="3854066" y="3530818"/>
            <a:ext cx="779512" cy="265728"/>
            <a:chOff x="6223414" y="4018641"/>
            <a:chExt cx="776477" cy="280329"/>
          </a:xfrm>
        </p:grpSpPr>
        <p:grpSp>
          <p:nvGrpSpPr>
            <p:cNvPr id="1233" name="Google Shape;1233;p63"/>
            <p:cNvGrpSpPr/>
            <p:nvPr/>
          </p:nvGrpSpPr>
          <p:grpSpPr>
            <a:xfrm rot="-5400000">
              <a:off x="6550278" y="3846238"/>
              <a:ext cx="112131" cy="616723"/>
              <a:chOff x="1883650" y="2468875"/>
              <a:chExt cx="153620" cy="844910"/>
            </a:xfrm>
          </p:grpSpPr>
          <p:sp>
            <p:nvSpPr>
              <p:cNvPr id="1234" name="Google Shape;1234;p6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5" name="Google Shape;1235;p6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6" name="Google Shape;1236;p6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7" name="Google Shape;1237;p6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31" name="Google Shape;1231;p6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38" name="Google Shape;1238;p63"/>
          <p:cNvCxnSpPr>
            <a:endCxn id="1231" idx="3"/>
          </p:cNvCxnSpPr>
          <p:nvPr/>
        </p:nvCxnSpPr>
        <p:spPr>
          <a:xfrm rot="10800000">
            <a:off x="4243822"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39" name="Google Shape;1239;p63"/>
          <p:cNvCxnSpPr>
            <a:stCxn id="1231" idx="0"/>
          </p:cNvCxnSpPr>
          <p:nvPr/>
        </p:nvCxnSpPr>
        <p:spPr>
          <a:xfrm>
            <a:off x="4376686"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240" name="Google Shape;1240;p63"/>
          <p:cNvCxnSpPr>
            <a:stCxn id="1231" idx="1"/>
          </p:cNvCxnSpPr>
          <p:nvPr/>
        </p:nvCxnSpPr>
        <p:spPr>
          <a:xfrm rot="10800000">
            <a:off x="4243822"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241" name="Google Shape;1241;p63"/>
          <p:cNvGrpSpPr/>
          <p:nvPr/>
        </p:nvGrpSpPr>
        <p:grpSpPr>
          <a:xfrm rot="5400000">
            <a:off x="4464487" y="3539587"/>
            <a:ext cx="779512" cy="265728"/>
            <a:chOff x="6223414" y="4018641"/>
            <a:chExt cx="776477" cy="280329"/>
          </a:xfrm>
        </p:grpSpPr>
        <p:grpSp>
          <p:nvGrpSpPr>
            <p:cNvPr id="1242" name="Google Shape;1242;p63"/>
            <p:cNvGrpSpPr/>
            <p:nvPr/>
          </p:nvGrpSpPr>
          <p:grpSpPr>
            <a:xfrm rot="-5400000">
              <a:off x="6550278" y="3846238"/>
              <a:ext cx="112131" cy="616723"/>
              <a:chOff x="1883650" y="2468875"/>
              <a:chExt cx="153620" cy="844910"/>
            </a:xfrm>
          </p:grpSpPr>
          <p:sp>
            <p:nvSpPr>
              <p:cNvPr id="1243" name="Google Shape;1243;p6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4" name="Google Shape;1244;p6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5" name="Google Shape;1245;p6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6" name="Google Shape;1246;p6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47" name="Google Shape;1247;p6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48" name="Google Shape;1248;p63"/>
          <p:cNvCxnSpPr>
            <a:endCxn id="1247" idx="3"/>
          </p:cNvCxnSpPr>
          <p:nvPr/>
        </p:nvCxnSpPr>
        <p:spPr>
          <a:xfrm rot="10800000">
            <a:off x="4854243" y="406220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49" name="Google Shape;1249;p63"/>
          <p:cNvCxnSpPr>
            <a:stCxn id="1247" idx="0"/>
          </p:cNvCxnSpPr>
          <p:nvPr/>
        </p:nvCxnSpPr>
        <p:spPr>
          <a:xfrm>
            <a:off x="4987107" y="3672451"/>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250" name="Google Shape;1250;p63"/>
          <p:cNvCxnSpPr>
            <a:stCxn id="1247" idx="1"/>
          </p:cNvCxnSpPr>
          <p:nvPr/>
        </p:nvCxnSpPr>
        <p:spPr>
          <a:xfrm rot="10800000">
            <a:off x="4854243" y="2618795"/>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251" name="Google Shape;1251;p63"/>
          <p:cNvGrpSpPr/>
          <p:nvPr/>
        </p:nvGrpSpPr>
        <p:grpSpPr>
          <a:xfrm rot="5400000">
            <a:off x="5080157" y="3530818"/>
            <a:ext cx="779512" cy="265728"/>
            <a:chOff x="6223414" y="4018641"/>
            <a:chExt cx="776477" cy="280329"/>
          </a:xfrm>
        </p:grpSpPr>
        <p:grpSp>
          <p:nvGrpSpPr>
            <p:cNvPr id="1252" name="Google Shape;1252;p63"/>
            <p:cNvGrpSpPr/>
            <p:nvPr/>
          </p:nvGrpSpPr>
          <p:grpSpPr>
            <a:xfrm rot="-5400000">
              <a:off x="6550278" y="3846238"/>
              <a:ext cx="112131" cy="616723"/>
              <a:chOff x="1883650" y="2468875"/>
              <a:chExt cx="153620" cy="844910"/>
            </a:xfrm>
          </p:grpSpPr>
          <p:sp>
            <p:nvSpPr>
              <p:cNvPr id="1253" name="Google Shape;1253;p6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4" name="Google Shape;1254;p6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5" name="Google Shape;1255;p6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6" name="Google Shape;1256;p6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57" name="Google Shape;1257;p6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58" name="Google Shape;1258;p63"/>
          <p:cNvCxnSpPr>
            <a:endCxn id="1257" idx="3"/>
          </p:cNvCxnSpPr>
          <p:nvPr/>
        </p:nvCxnSpPr>
        <p:spPr>
          <a:xfrm rot="10800000">
            <a:off x="5469913"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59" name="Google Shape;1259;p63"/>
          <p:cNvCxnSpPr>
            <a:stCxn id="1257" idx="0"/>
          </p:cNvCxnSpPr>
          <p:nvPr/>
        </p:nvCxnSpPr>
        <p:spPr>
          <a:xfrm>
            <a:off x="5602777"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260" name="Google Shape;1260;p63"/>
          <p:cNvCxnSpPr>
            <a:stCxn id="1257" idx="1"/>
          </p:cNvCxnSpPr>
          <p:nvPr/>
        </p:nvCxnSpPr>
        <p:spPr>
          <a:xfrm rot="10800000">
            <a:off x="5469913"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261" name="Google Shape;1261;p63"/>
          <p:cNvGrpSpPr/>
          <p:nvPr/>
        </p:nvGrpSpPr>
        <p:grpSpPr>
          <a:xfrm rot="5400000">
            <a:off x="5690578" y="3530818"/>
            <a:ext cx="779512" cy="265728"/>
            <a:chOff x="6223414" y="4018641"/>
            <a:chExt cx="776477" cy="280329"/>
          </a:xfrm>
        </p:grpSpPr>
        <p:grpSp>
          <p:nvGrpSpPr>
            <p:cNvPr id="1262" name="Google Shape;1262;p63"/>
            <p:cNvGrpSpPr/>
            <p:nvPr/>
          </p:nvGrpSpPr>
          <p:grpSpPr>
            <a:xfrm rot="-5400000">
              <a:off x="6550278" y="3846238"/>
              <a:ext cx="112131" cy="616723"/>
              <a:chOff x="1883650" y="2468875"/>
              <a:chExt cx="153620" cy="844910"/>
            </a:xfrm>
          </p:grpSpPr>
          <p:sp>
            <p:nvSpPr>
              <p:cNvPr id="1263" name="Google Shape;1263;p6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4" name="Google Shape;1264;p6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5" name="Google Shape;1265;p6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6" name="Google Shape;1266;p6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67" name="Google Shape;1267;p6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68" name="Google Shape;1268;p63"/>
          <p:cNvCxnSpPr>
            <a:endCxn id="1267" idx="3"/>
          </p:cNvCxnSpPr>
          <p:nvPr/>
        </p:nvCxnSpPr>
        <p:spPr>
          <a:xfrm rot="10800000">
            <a:off x="6080334"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69" name="Google Shape;1269;p63"/>
          <p:cNvCxnSpPr>
            <a:stCxn id="1267" idx="0"/>
          </p:cNvCxnSpPr>
          <p:nvPr/>
        </p:nvCxnSpPr>
        <p:spPr>
          <a:xfrm>
            <a:off x="6213198"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270" name="Google Shape;1270;p63"/>
          <p:cNvCxnSpPr>
            <a:stCxn id="1267" idx="1"/>
          </p:cNvCxnSpPr>
          <p:nvPr/>
        </p:nvCxnSpPr>
        <p:spPr>
          <a:xfrm rot="10800000">
            <a:off x="6080334"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271" name="Google Shape;1271;p63"/>
          <p:cNvGrpSpPr/>
          <p:nvPr/>
        </p:nvGrpSpPr>
        <p:grpSpPr>
          <a:xfrm rot="5400000">
            <a:off x="6300999" y="3539587"/>
            <a:ext cx="779512" cy="265728"/>
            <a:chOff x="6223414" y="4018641"/>
            <a:chExt cx="776477" cy="280329"/>
          </a:xfrm>
        </p:grpSpPr>
        <p:grpSp>
          <p:nvGrpSpPr>
            <p:cNvPr id="1272" name="Google Shape;1272;p63"/>
            <p:cNvGrpSpPr/>
            <p:nvPr/>
          </p:nvGrpSpPr>
          <p:grpSpPr>
            <a:xfrm rot="-5400000">
              <a:off x="6550278" y="3846238"/>
              <a:ext cx="112131" cy="616723"/>
              <a:chOff x="1883650" y="2468875"/>
              <a:chExt cx="153620" cy="844910"/>
            </a:xfrm>
          </p:grpSpPr>
          <p:sp>
            <p:nvSpPr>
              <p:cNvPr id="1273" name="Google Shape;1273;p6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4" name="Google Shape;1274;p6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5" name="Google Shape;1275;p6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6" name="Google Shape;1276;p6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77" name="Google Shape;1277;p6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78" name="Google Shape;1278;p63"/>
          <p:cNvCxnSpPr>
            <a:endCxn id="1277" idx="3"/>
          </p:cNvCxnSpPr>
          <p:nvPr/>
        </p:nvCxnSpPr>
        <p:spPr>
          <a:xfrm rot="10800000">
            <a:off x="6690755" y="406220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79" name="Google Shape;1279;p63"/>
          <p:cNvCxnSpPr>
            <a:stCxn id="1277" idx="0"/>
          </p:cNvCxnSpPr>
          <p:nvPr/>
        </p:nvCxnSpPr>
        <p:spPr>
          <a:xfrm>
            <a:off x="6823619" y="3672451"/>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280" name="Google Shape;1280;p63"/>
          <p:cNvCxnSpPr>
            <a:stCxn id="1277" idx="1"/>
          </p:cNvCxnSpPr>
          <p:nvPr/>
        </p:nvCxnSpPr>
        <p:spPr>
          <a:xfrm rot="10800000">
            <a:off x="6690755" y="2618795"/>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281" name="Google Shape;1281;p63"/>
          <p:cNvGrpSpPr/>
          <p:nvPr/>
        </p:nvGrpSpPr>
        <p:grpSpPr>
          <a:xfrm rot="5400000">
            <a:off x="6916669" y="3530818"/>
            <a:ext cx="779512" cy="265728"/>
            <a:chOff x="6223414" y="4018641"/>
            <a:chExt cx="776477" cy="280329"/>
          </a:xfrm>
        </p:grpSpPr>
        <p:grpSp>
          <p:nvGrpSpPr>
            <p:cNvPr id="1282" name="Google Shape;1282;p63"/>
            <p:cNvGrpSpPr/>
            <p:nvPr/>
          </p:nvGrpSpPr>
          <p:grpSpPr>
            <a:xfrm rot="-5400000">
              <a:off x="6550278" y="3846238"/>
              <a:ext cx="112131" cy="616723"/>
              <a:chOff x="1883650" y="2468875"/>
              <a:chExt cx="153620" cy="844910"/>
            </a:xfrm>
          </p:grpSpPr>
          <p:sp>
            <p:nvSpPr>
              <p:cNvPr id="1283" name="Google Shape;1283;p6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4" name="Google Shape;1284;p6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5" name="Google Shape;1285;p6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6" name="Google Shape;1286;p6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87" name="Google Shape;1287;p6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88" name="Google Shape;1288;p63"/>
          <p:cNvCxnSpPr>
            <a:endCxn id="1287" idx="3"/>
          </p:cNvCxnSpPr>
          <p:nvPr/>
        </p:nvCxnSpPr>
        <p:spPr>
          <a:xfrm rot="10800000">
            <a:off x="7306425"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89" name="Google Shape;1289;p63"/>
          <p:cNvCxnSpPr>
            <a:stCxn id="1287" idx="0"/>
          </p:cNvCxnSpPr>
          <p:nvPr/>
        </p:nvCxnSpPr>
        <p:spPr>
          <a:xfrm>
            <a:off x="7439289"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290" name="Google Shape;1290;p63"/>
          <p:cNvCxnSpPr>
            <a:stCxn id="1287" idx="1"/>
          </p:cNvCxnSpPr>
          <p:nvPr/>
        </p:nvCxnSpPr>
        <p:spPr>
          <a:xfrm rot="10800000">
            <a:off x="7306425"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291" name="Google Shape;1291;p63"/>
          <p:cNvGrpSpPr/>
          <p:nvPr/>
        </p:nvGrpSpPr>
        <p:grpSpPr>
          <a:xfrm rot="5400000">
            <a:off x="7503525" y="3530818"/>
            <a:ext cx="779512" cy="265728"/>
            <a:chOff x="6223414" y="4018641"/>
            <a:chExt cx="776477" cy="280329"/>
          </a:xfrm>
        </p:grpSpPr>
        <p:grpSp>
          <p:nvGrpSpPr>
            <p:cNvPr id="1292" name="Google Shape;1292;p63"/>
            <p:cNvGrpSpPr/>
            <p:nvPr/>
          </p:nvGrpSpPr>
          <p:grpSpPr>
            <a:xfrm rot="-5400000">
              <a:off x="6550278" y="3846238"/>
              <a:ext cx="112131" cy="616723"/>
              <a:chOff x="1883650" y="2468875"/>
              <a:chExt cx="153620" cy="844910"/>
            </a:xfrm>
          </p:grpSpPr>
          <p:sp>
            <p:nvSpPr>
              <p:cNvPr id="1293" name="Google Shape;1293;p6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4" name="Google Shape;1294;p6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5" name="Google Shape;1295;p6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6" name="Google Shape;1296;p6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97" name="Google Shape;1297;p6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98" name="Google Shape;1298;p63"/>
          <p:cNvCxnSpPr>
            <a:endCxn id="1297" idx="3"/>
          </p:cNvCxnSpPr>
          <p:nvPr/>
        </p:nvCxnSpPr>
        <p:spPr>
          <a:xfrm rot="10800000">
            <a:off x="7893281"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99" name="Google Shape;1299;p63"/>
          <p:cNvCxnSpPr>
            <a:stCxn id="1297" idx="1"/>
          </p:cNvCxnSpPr>
          <p:nvPr/>
        </p:nvCxnSpPr>
        <p:spPr>
          <a:xfrm rot="10800000">
            <a:off x="7893281" y="2610026"/>
            <a:ext cx="0" cy="663900"/>
          </a:xfrm>
          <a:prstGeom prst="straightConnector1">
            <a:avLst/>
          </a:prstGeom>
          <a:noFill/>
          <a:ln cap="flat" cmpd="sng" w="19050">
            <a:solidFill>
              <a:srgbClr val="7F7F7F"/>
            </a:solidFill>
            <a:prstDash val="solid"/>
            <a:round/>
            <a:headEnd len="sm" w="sm" type="none"/>
            <a:tailEnd len="med" w="med" type="stealth"/>
          </a:ln>
        </p:spPr>
      </p:cxnSp>
      <p:sp>
        <p:nvSpPr>
          <p:cNvPr id="1300" name="Google Shape;1300;p63"/>
          <p:cNvSpPr txBox="1"/>
          <p:nvPr/>
        </p:nvSpPr>
        <p:spPr>
          <a:xfrm>
            <a:off x="4026836" y="2245989"/>
            <a:ext cx="4329179"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the      poor    don’t    have      any    money  &lt;END&gt;</a:t>
            </a:r>
            <a:endParaRPr/>
          </a:p>
        </p:txBody>
      </p:sp>
      <p:sp>
        <p:nvSpPr>
          <p:cNvPr id="1301" name="Google Shape;1301;p63"/>
          <p:cNvSpPr txBox="1"/>
          <p:nvPr/>
        </p:nvSpPr>
        <p:spPr>
          <a:xfrm rot="5400000">
            <a:off x="8212277" y="3510597"/>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302" name="Google Shape;1302;p63"/>
          <p:cNvSpPr txBox="1"/>
          <p:nvPr/>
        </p:nvSpPr>
        <p:spPr>
          <a:xfrm>
            <a:off x="4530330" y="1535515"/>
            <a:ext cx="3206211"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Target sentence (output)</a:t>
            </a:r>
            <a:endParaRPr/>
          </a:p>
        </p:txBody>
      </p:sp>
      <p:sp>
        <p:nvSpPr>
          <p:cNvPr id="1303" name="Google Shape;1303;p63"/>
          <p:cNvSpPr/>
          <p:nvPr/>
        </p:nvSpPr>
        <p:spPr>
          <a:xfrm rot="5400000">
            <a:off x="5997922" y="10513"/>
            <a:ext cx="271031" cy="4097946"/>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304" name="Google Shape;1304;p63"/>
          <p:cNvSpPr/>
          <p:nvPr/>
        </p:nvSpPr>
        <p:spPr>
          <a:xfrm rot="10800000">
            <a:off x="8612413" y="3305507"/>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305" name="Google Shape;1305;p63"/>
          <p:cNvSpPr txBox="1"/>
          <p:nvPr/>
        </p:nvSpPr>
        <p:spPr>
          <a:xfrm>
            <a:off x="4541550" y="5862282"/>
            <a:ext cx="3659467" cy="369332"/>
          </a:xfrm>
          <a:prstGeom prst="rect">
            <a:avLst/>
          </a:prstGeom>
          <a:noFill/>
          <a:ln cap="flat" cmpd="sng" w="28575">
            <a:solidFill>
              <a:srgbClr val="3A87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3A87FF"/>
                </a:solidFill>
                <a:latin typeface="Calibri"/>
                <a:ea typeface="Calibri"/>
                <a:cs typeface="Calibri"/>
                <a:sym typeface="Calibri"/>
              </a:rPr>
              <a:t>Problems with this architecture?</a:t>
            </a:r>
            <a:endParaRPr/>
          </a:p>
        </p:txBody>
      </p:sp>
      <p:sp>
        <p:nvSpPr>
          <p:cNvPr id="1306" name="Google Shape;1306;p63"/>
          <p:cNvSpPr/>
          <p:nvPr/>
        </p:nvSpPr>
        <p:spPr>
          <a:xfrm>
            <a:off x="2623984" y="3103962"/>
            <a:ext cx="645623" cy="1077452"/>
          </a:xfrm>
          <a:prstGeom prst="rect">
            <a:avLst/>
          </a:prstGeom>
          <a:no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1307" name="Google Shape;1307;p63"/>
          <p:cNvSpPr txBox="1"/>
          <p:nvPr/>
        </p:nvSpPr>
        <p:spPr>
          <a:xfrm>
            <a:off x="304799" y="974324"/>
            <a:ext cx="2766703"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6"/>
                </a:solidFill>
                <a:latin typeface="Calibri"/>
                <a:ea typeface="Calibri"/>
                <a:cs typeface="Calibri"/>
                <a:sym typeface="Calibri"/>
              </a:rPr>
              <a:t>Encoding of the </a:t>
            </a:r>
            <a:br>
              <a:rPr lang="en-US" sz="1800">
                <a:solidFill>
                  <a:schemeClr val="accent6"/>
                </a:solidFill>
                <a:latin typeface="Calibri"/>
                <a:ea typeface="Calibri"/>
                <a:cs typeface="Calibri"/>
                <a:sym typeface="Calibri"/>
              </a:rPr>
            </a:br>
            <a:r>
              <a:rPr lang="en-US" sz="1800">
                <a:solidFill>
                  <a:schemeClr val="accent6"/>
                </a:solidFill>
                <a:latin typeface="Calibri"/>
                <a:ea typeface="Calibri"/>
                <a:cs typeface="Calibri"/>
                <a:sym typeface="Calibri"/>
              </a:rPr>
              <a:t>source sentence. </a:t>
            </a:r>
            <a:endParaRPr/>
          </a:p>
        </p:txBody>
      </p:sp>
      <p:cxnSp>
        <p:nvCxnSpPr>
          <p:cNvPr id="1308" name="Google Shape;1308;p63"/>
          <p:cNvCxnSpPr>
            <a:stCxn id="1307" idx="2"/>
          </p:cNvCxnSpPr>
          <p:nvPr/>
        </p:nvCxnSpPr>
        <p:spPr>
          <a:xfrm>
            <a:off x="1688151" y="1620655"/>
            <a:ext cx="875700" cy="1483200"/>
          </a:xfrm>
          <a:prstGeom prst="straightConnector1">
            <a:avLst/>
          </a:prstGeom>
          <a:gradFill>
            <a:gsLst>
              <a:gs pos="0">
                <a:srgbClr val="A50021"/>
              </a:gs>
              <a:gs pos="100000">
                <a:schemeClr val="dk1"/>
              </a:gs>
            </a:gsLst>
            <a:lin ang="0" scaled="0"/>
          </a:gradFill>
          <a:ln cap="flat" cmpd="sng" w="38100">
            <a:solidFill>
              <a:schemeClr val="accent6"/>
            </a:solidFill>
            <a:prstDash val="solid"/>
            <a:miter lim="800000"/>
            <a:headEnd len="sm" w="sm" type="none"/>
            <a:tailEnd len="med" w="med" type="triangl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3" name="Shape 1313"/>
        <p:cNvGrpSpPr/>
        <p:nvPr/>
      </p:nvGrpSpPr>
      <p:grpSpPr>
        <a:xfrm>
          <a:off x="0" y="0"/>
          <a:ext cx="0" cy="0"/>
          <a:chOff x="0" y="0"/>
          <a:chExt cx="0" cy="0"/>
        </a:xfrm>
      </p:grpSpPr>
      <p:sp>
        <p:nvSpPr>
          <p:cNvPr id="1314" name="Google Shape;1314;p64"/>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the bottleneck problem</a:t>
            </a:r>
            <a:endParaRPr/>
          </a:p>
        </p:txBody>
      </p:sp>
      <p:sp>
        <p:nvSpPr>
          <p:cNvPr id="1315" name="Google Shape;1315;p6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316" name="Google Shape;1316;p64"/>
          <p:cNvGrpSpPr/>
          <p:nvPr/>
        </p:nvGrpSpPr>
        <p:grpSpPr>
          <a:xfrm rot="5400000">
            <a:off x="735936" y="3539587"/>
            <a:ext cx="779512" cy="265728"/>
            <a:chOff x="6223414" y="4018641"/>
            <a:chExt cx="776477" cy="280329"/>
          </a:xfrm>
        </p:grpSpPr>
        <p:grpSp>
          <p:nvGrpSpPr>
            <p:cNvPr id="1317" name="Google Shape;1317;p64"/>
            <p:cNvGrpSpPr/>
            <p:nvPr/>
          </p:nvGrpSpPr>
          <p:grpSpPr>
            <a:xfrm rot="-5400000">
              <a:off x="6550278" y="3846238"/>
              <a:ext cx="112131" cy="616723"/>
              <a:chOff x="1883650" y="2468875"/>
              <a:chExt cx="153620" cy="844910"/>
            </a:xfrm>
          </p:grpSpPr>
          <p:sp>
            <p:nvSpPr>
              <p:cNvPr id="1318" name="Google Shape;1318;p6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9" name="Google Shape;1319;p64"/>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0" name="Google Shape;1320;p64"/>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1" name="Google Shape;1321;p6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22" name="Google Shape;1322;p64"/>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23" name="Google Shape;1323;p64"/>
          <p:cNvCxnSpPr>
            <a:endCxn id="1322" idx="3"/>
          </p:cNvCxnSpPr>
          <p:nvPr/>
        </p:nvCxnSpPr>
        <p:spPr>
          <a:xfrm rot="10800000">
            <a:off x="1125692" y="406220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24" name="Google Shape;1324;p64"/>
          <p:cNvCxnSpPr>
            <a:stCxn id="1322" idx="0"/>
          </p:cNvCxnSpPr>
          <p:nvPr/>
        </p:nvCxnSpPr>
        <p:spPr>
          <a:xfrm>
            <a:off x="1258556" y="3672451"/>
            <a:ext cx="344700" cy="0"/>
          </a:xfrm>
          <a:prstGeom prst="straightConnector1">
            <a:avLst/>
          </a:prstGeom>
          <a:noFill/>
          <a:ln cap="flat" cmpd="sng" w="19050">
            <a:solidFill>
              <a:srgbClr val="7F7F7F"/>
            </a:solidFill>
            <a:prstDash val="solid"/>
            <a:round/>
            <a:headEnd len="sm" w="sm" type="none"/>
            <a:tailEnd len="med" w="med" type="stealth"/>
          </a:ln>
        </p:spPr>
      </p:cxnSp>
      <p:sp>
        <p:nvSpPr>
          <p:cNvPr id="1325" name="Google Shape;1325;p64"/>
          <p:cNvSpPr txBox="1"/>
          <p:nvPr/>
        </p:nvSpPr>
        <p:spPr>
          <a:xfrm rot="-5400000">
            <a:off x="-624810" y="3487785"/>
            <a:ext cx="161895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RNN</a:t>
            </a:r>
            <a:endParaRPr/>
          </a:p>
        </p:txBody>
      </p:sp>
      <p:sp>
        <p:nvSpPr>
          <p:cNvPr id="1326" name="Google Shape;1326;p64"/>
          <p:cNvSpPr txBox="1"/>
          <p:nvPr/>
        </p:nvSpPr>
        <p:spPr>
          <a:xfrm>
            <a:off x="913830" y="5315732"/>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327" name="Google Shape;1327;p64"/>
          <p:cNvSpPr/>
          <p:nvPr/>
        </p:nvSpPr>
        <p:spPr>
          <a:xfrm rot="-5400000">
            <a:off x="2063407" y="3993109"/>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328" name="Google Shape;1328;p64"/>
          <p:cNvSpPr/>
          <p:nvPr/>
        </p:nvSpPr>
        <p:spPr>
          <a:xfrm>
            <a:off x="362192" y="3282695"/>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329" name="Google Shape;1329;p64"/>
          <p:cNvSpPr txBox="1"/>
          <p:nvPr/>
        </p:nvSpPr>
        <p:spPr>
          <a:xfrm>
            <a:off x="3786336" y="4673637"/>
            <a:ext cx="4695957"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   the      poor    don’t    have      any    money</a:t>
            </a:r>
            <a:endParaRPr i="1" sz="1600">
              <a:solidFill>
                <a:schemeClr val="dk1"/>
              </a:solidFill>
              <a:latin typeface="Calibri"/>
              <a:ea typeface="Calibri"/>
              <a:cs typeface="Calibri"/>
              <a:sym typeface="Calibri"/>
            </a:endParaRPr>
          </a:p>
        </p:txBody>
      </p:sp>
      <p:sp>
        <p:nvSpPr>
          <p:cNvPr id="1330" name="Google Shape;1330;p64"/>
          <p:cNvSpPr txBox="1"/>
          <p:nvPr/>
        </p:nvSpPr>
        <p:spPr>
          <a:xfrm>
            <a:off x="927205" y="4682653"/>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331" name="Google Shape;1331;p64"/>
          <p:cNvGrpSpPr/>
          <p:nvPr/>
        </p:nvGrpSpPr>
        <p:grpSpPr>
          <a:xfrm rot="5400000">
            <a:off x="1343548" y="3533688"/>
            <a:ext cx="779512" cy="265728"/>
            <a:chOff x="6223414" y="4018641"/>
            <a:chExt cx="776477" cy="280329"/>
          </a:xfrm>
        </p:grpSpPr>
        <p:grpSp>
          <p:nvGrpSpPr>
            <p:cNvPr id="1332" name="Google Shape;1332;p64"/>
            <p:cNvGrpSpPr/>
            <p:nvPr/>
          </p:nvGrpSpPr>
          <p:grpSpPr>
            <a:xfrm rot="-5400000">
              <a:off x="6550278" y="3846238"/>
              <a:ext cx="112131" cy="616723"/>
              <a:chOff x="1883650" y="2468875"/>
              <a:chExt cx="153620" cy="844910"/>
            </a:xfrm>
          </p:grpSpPr>
          <p:sp>
            <p:nvSpPr>
              <p:cNvPr id="1333" name="Google Shape;1333;p6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4" name="Google Shape;1334;p64"/>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5" name="Google Shape;1335;p64"/>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6" name="Google Shape;1336;p6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37" name="Google Shape;1337;p64"/>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38" name="Google Shape;1338;p64"/>
          <p:cNvCxnSpPr>
            <a:endCxn id="1337" idx="3"/>
          </p:cNvCxnSpPr>
          <p:nvPr/>
        </p:nvCxnSpPr>
        <p:spPr>
          <a:xfrm rot="10800000">
            <a:off x="1733304" y="405630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39" name="Google Shape;1339;p64"/>
          <p:cNvCxnSpPr>
            <a:stCxn id="1337" idx="0"/>
          </p:cNvCxnSpPr>
          <p:nvPr/>
        </p:nvCxnSpPr>
        <p:spPr>
          <a:xfrm>
            <a:off x="1866168" y="366655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340" name="Google Shape;1340;p64"/>
          <p:cNvGrpSpPr/>
          <p:nvPr/>
        </p:nvGrpSpPr>
        <p:grpSpPr>
          <a:xfrm rot="5400000">
            <a:off x="1938462" y="3533688"/>
            <a:ext cx="779512" cy="265728"/>
            <a:chOff x="6223414" y="4018641"/>
            <a:chExt cx="776477" cy="280329"/>
          </a:xfrm>
        </p:grpSpPr>
        <p:grpSp>
          <p:nvGrpSpPr>
            <p:cNvPr id="1341" name="Google Shape;1341;p64"/>
            <p:cNvGrpSpPr/>
            <p:nvPr/>
          </p:nvGrpSpPr>
          <p:grpSpPr>
            <a:xfrm rot="-5400000">
              <a:off x="6550278" y="3846238"/>
              <a:ext cx="112131" cy="616723"/>
              <a:chOff x="1883650" y="2468875"/>
              <a:chExt cx="153620" cy="844910"/>
            </a:xfrm>
          </p:grpSpPr>
          <p:sp>
            <p:nvSpPr>
              <p:cNvPr id="1342" name="Google Shape;1342;p6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3" name="Google Shape;1343;p64"/>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4" name="Google Shape;1344;p64"/>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5" name="Google Shape;1345;p6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46" name="Google Shape;1346;p64"/>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47" name="Google Shape;1347;p64"/>
          <p:cNvCxnSpPr>
            <a:endCxn id="1346" idx="3"/>
          </p:cNvCxnSpPr>
          <p:nvPr/>
        </p:nvCxnSpPr>
        <p:spPr>
          <a:xfrm rot="10800000">
            <a:off x="2328218" y="405630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48" name="Google Shape;1348;p64"/>
          <p:cNvCxnSpPr>
            <a:stCxn id="1346" idx="0"/>
          </p:cNvCxnSpPr>
          <p:nvPr/>
        </p:nvCxnSpPr>
        <p:spPr>
          <a:xfrm>
            <a:off x="2461082" y="366655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349" name="Google Shape;1349;p64"/>
          <p:cNvGrpSpPr/>
          <p:nvPr/>
        </p:nvGrpSpPr>
        <p:grpSpPr>
          <a:xfrm rot="5400000">
            <a:off x="2548883" y="3530818"/>
            <a:ext cx="779512" cy="265728"/>
            <a:chOff x="6223414" y="4018641"/>
            <a:chExt cx="776477" cy="280329"/>
          </a:xfrm>
        </p:grpSpPr>
        <p:grpSp>
          <p:nvGrpSpPr>
            <p:cNvPr id="1350" name="Google Shape;1350;p64"/>
            <p:cNvGrpSpPr/>
            <p:nvPr/>
          </p:nvGrpSpPr>
          <p:grpSpPr>
            <a:xfrm rot="-5400000">
              <a:off x="6550278" y="3846238"/>
              <a:ext cx="112131" cy="616723"/>
              <a:chOff x="1883650" y="2468875"/>
              <a:chExt cx="153620" cy="844910"/>
            </a:xfrm>
          </p:grpSpPr>
          <p:sp>
            <p:nvSpPr>
              <p:cNvPr id="1351" name="Google Shape;1351;p6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2" name="Google Shape;1352;p64"/>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3" name="Google Shape;1353;p64"/>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4" name="Google Shape;1354;p6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55" name="Google Shape;1355;p64"/>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56" name="Google Shape;1356;p64"/>
          <p:cNvCxnSpPr>
            <a:endCxn id="1355" idx="3"/>
          </p:cNvCxnSpPr>
          <p:nvPr/>
        </p:nvCxnSpPr>
        <p:spPr>
          <a:xfrm rot="10800000">
            <a:off x="2938639"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57" name="Google Shape;1357;p64"/>
          <p:cNvCxnSpPr>
            <a:stCxn id="1355" idx="0"/>
            <a:endCxn id="1358" idx="2"/>
          </p:cNvCxnSpPr>
          <p:nvPr/>
        </p:nvCxnSpPr>
        <p:spPr>
          <a:xfrm>
            <a:off x="3071503" y="3663682"/>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359" name="Google Shape;1359;p64"/>
          <p:cNvGrpSpPr/>
          <p:nvPr/>
        </p:nvGrpSpPr>
        <p:grpSpPr>
          <a:xfrm rot="5400000">
            <a:off x="3854066" y="3530818"/>
            <a:ext cx="779512" cy="265728"/>
            <a:chOff x="6223414" y="4018641"/>
            <a:chExt cx="776477" cy="280329"/>
          </a:xfrm>
        </p:grpSpPr>
        <p:grpSp>
          <p:nvGrpSpPr>
            <p:cNvPr id="1360" name="Google Shape;1360;p64"/>
            <p:cNvGrpSpPr/>
            <p:nvPr/>
          </p:nvGrpSpPr>
          <p:grpSpPr>
            <a:xfrm rot="-5400000">
              <a:off x="6550278" y="3846238"/>
              <a:ext cx="112131" cy="616723"/>
              <a:chOff x="1883650" y="2468875"/>
              <a:chExt cx="153620" cy="844910"/>
            </a:xfrm>
          </p:grpSpPr>
          <p:sp>
            <p:nvSpPr>
              <p:cNvPr id="1361" name="Google Shape;1361;p64"/>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2" name="Google Shape;1362;p6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3" name="Google Shape;1363;p64"/>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4" name="Google Shape;1364;p6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58" name="Google Shape;1358;p6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65" name="Google Shape;1365;p64"/>
          <p:cNvCxnSpPr>
            <a:endCxn id="1358" idx="3"/>
          </p:cNvCxnSpPr>
          <p:nvPr/>
        </p:nvCxnSpPr>
        <p:spPr>
          <a:xfrm rot="10800000">
            <a:off x="4243822"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66" name="Google Shape;1366;p64"/>
          <p:cNvCxnSpPr>
            <a:stCxn id="1358" idx="0"/>
          </p:cNvCxnSpPr>
          <p:nvPr/>
        </p:nvCxnSpPr>
        <p:spPr>
          <a:xfrm>
            <a:off x="4376686"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367" name="Google Shape;1367;p64"/>
          <p:cNvCxnSpPr>
            <a:stCxn id="1358" idx="1"/>
          </p:cNvCxnSpPr>
          <p:nvPr/>
        </p:nvCxnSpPr>
        <p:spPr>
          <a:xfrm rot="10800000">
            <a:off x="4243822"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368" name="Google Shape;1368;p64"/>
          <p:cNvGrpSpPr/>
          <p:nvPr/>
        </p:nvGrpSpPr>
        <p:grpSpPr>
          <a:xfrm rot="5400000">
            <a:off x="4464487" y="3539587"/>
            <a:ext cx="779512" cy="265728"/>
            <a:chOff x="6223414" y="4018641"/>
            <a:chExt cx="776477" cy="280329"/>
          </a:xfrm>
        </p:grpSpPr>
        <p:grpSp>
          <p:nvGrpSpPr>
            <p:cNvPr id="1369" name="Google Shape;1369;p64"/>
            <p:cNvGrpSpPr/>
            <p:nvPr/>
          </p:nvGrpSpPr>
          <p:grpSpPr>
            <a:xfrm rot="-5400000">
              <a:off x="6550278" y="3846238"/>
              <a:ext cx="112131" cy="616723"/>
              <a:chOff x="1883650" y="2468875"/>
              <a:chExt cx="153620" cy="844910"/>
            </a:xfrm>
          </p:grpSpPr>
          <p:sp>
            <p:nvSpPr>
              <p:cNvPr id="1370" name="Google Shape;1370;p64"/>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1" name="Google Shape;1371;p6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2" name="Google Shape;1372;p64"/>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3" name="Google Shape;1373;p6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74" name="Google Shape;1374;p6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75" name="Google Shape;1375;p64"/>
          <p:cNvCxnSpPr>
            <a:endCxn id="1374" idx="3"/>
          </p:cNvCxnSpPr>
          <p:nvPr/>
        </p:nvCxnSpPr>
        <p:spPr>
          <a:xfrm rot="10800000">
            <a:off x="4854243" y="406220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76" name="Google Shape;1376;p64"/>
          <p:cNvCxnSpPr>
            <a:stCxn id="1374" idx="0"/>
          </p:cNvCxnSpPr>
          <p:nvPr/>
        </p:nvCxnSpPr>
        <p:spPr>
          <a:xfrm>
            <a:off x="4987107" y="3672451"/>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377" name="Google Shape;1377;p64"/>
          <p:cNvCxnSpPr>
            <a:stCxn id="1374" idx="1"/>
          </p:cNvCxnSpPr>
          <p:nvPr/>
        </p:nvCxnSpPr>
        <p:spPr>
          <a:xfrm rot="10800000">
            <a:off x="4854243" y="2618795"/>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378" name="Google Shape;1378;p64"/>
          <p:cNvGrpSpPr/>
          <p:nvPr/>
        </p:nvGrpSpPr>
        <p:grpSpPr>
          <a:xfrm rot="5400000">
            <a:off x="5080157" y="3530818"/>
            <a:ext cx="779512" cy="265728"/>
            <a:chOff x="6223414" y="4018641"/>
            <a:chExt cx="776477" cy="280329"/>
          </a:xfrm>
        </p:grpSpPr>
        <p:grpSp>
          <p:nvGrpSpPr>
            <p:cNvPr id="1379" name="Google Shape;1379;p64"/>
            <p:cNvGrpSpPr/>
            <p:nvPr/>
          </p:nvGrpSpPr>
          <p:grpSpPr>
            <a:xfrm rot="-5400000">
              <a:off x="6550278" y="3846238"/>
              <a:ext cx="112131" cy="616723"/>
              <a:chOff x="1883650" y="2468875"/>
              <a:chExt cx="153620" cy="844910"/>
            </a:xfrm>
          </p:grpSpPr>
          <p:sp>
            <p:nvSpPr>
              <p:cNvPr id="1380" name="Google Shape;1380;p64"/>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1" name="Google Shape;1381;p6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2" name="Google Shape;1382;p64"/>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3" name="Google Shape;1383;p6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84" name="Google Shape;1384;p6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85" name="Google Shape;1385;p64"/>
          <p:cNvCxnSpPr>
            <a:endCxn id="1384" idx="3"/>
          </p:cNvCxnSpPr>
          <p:nvPr/>
        </p:nvCxnSpPr>
        <p:spPr>
          <a:xfrm rot="10800000">
            <a:off x="5469913"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86" name="Google Shape;1386;p64"/>
          <p:cNvCxnSpPr>
            <a:stCxn id="1384" idx="0"/>
          </p:cNvCxnSpPr>
          <p:nvPr/>
        </p:nvCxnSpPr>
        <p:spPr>
          <a:xfrm>
            <a:off x="5602777"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387" name="Google Shape;1387;p64"/>
          <p:cNvCxnSpPr>
            <a:stCxn id="1384" idx="1"/>
          </p:cNvCxnSpPr>
          <p:nvPr/>
        </p:nvCxnSpPr>
        <p:spPr>
          <a:xfrm rot="10800000">
            <a:off x="5469913"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388" name="Google Shape;1388;p64"/>
          <p:cNvGrpSpPr/>
          <p:nvPr/>
        </p:nvGrpSpPr>
        <p:grpSpPr>
          <a:xfrm rot="5400000">
            <a:off x="5690578" y="3530818"/>
            <a:ext cx="779512" cy="265728"/>
            <a:chOff x="6223414" y="4018641"/>
            <a:chExt cx="776477" cy="280329"/>
          </a:xfrm>
        </p:grpSpPr>
        <p:grpSp>
          <p:nvGrpSpPr>
            <p:cNvPr id="1389" name="Google Shape;1389;p64"/>
            <p:cNvGrpSpPr/>
            <p:nvPr/>
          </p:nvGrpSpPr>
          <p:grpSpPr>
            <a:xfrm rot="-5400000">
              <a:off x="6550278" y="3846238"/>
              <a:ext cx="112131" cy="616723"/>
              <a:chOff x="1883650" y="2468875"/>
              <a:chExt cx="153620" cy="844910"/>
            </a:xfrm>
          </p:grpSpPr>
          <p:sp>
            <p:nvSpPr>
              <p:cNvPr id="1390" name="Google Shape;1390;p64"/>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1" name="Google Shape;1391;p6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2" name="Google Shape;1392;p64"/>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3" name="Google Shape;1393;p6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94" name="Google Shape;1394;p6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95" name="Google Shape;1395;p64"/>
          <p:cNvCxnSpPr>
            <a:endCxn id="1394" idx="3"/>
          </p:cNvCxnSpPr>
          <p:nvPr/>
        </p:nvCxnSpPr>
        <p:spPr>
          <a:xfrm rot="10800000">
            <a:off x="6080334"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96" name="Google Shape;1396;p64"/>
          <p:cNvCxnSpPr>
            <a:stCxn id="1394" idx="0"/>
          </p:cNvCxnSpPr>
          <p:nvPr/>
        </p:nvCxnSpPr>
        <p:spPr>
          <a:xfrm>
            <a:off x="6213198"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397" name="Google Shape;1397;p64"/>
          <p:cNvCxnSpPr>
            <a:stCxn id="1394" idx="1"/>
          </p:cNvCxnSpPr>
          <p:nvPr/>
        </p:nvCxnSpPr>
        <p:spPr>
          <a:xfrm rot="10800000">
            <a:off x="6080334"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398" name="Google Shape;1398;p64"/>
          <p:cNvGrpSpPr/>
          <p:nvPr/>
        </p:nvGrpSpPr>
        <p:grpSpPr>
          <a:xfrm rot="5400000">
            <a:off x="6300999" y="3539587"/>
            <a:ext cx="779512" cy="265728"/>
            <a:chOff x="6223414" y="4018641"/>
            <a:chExt cx="776477" cy="280329"/>
          </a:xfrm>
        </p:grpSpPr>
        <p:grpSp>
          <p:nvGrpSpPr>
            <p:cNvPr id="1399" name="Google Shape;1399;p64"/>
            <p:cNvGrpSpPr/>
            <p:nvPr/>
          </p:nvGrpSpPr>
          <p:grpSpPr>
            <a:xfrm rot="-5400000">
              <a:off x="6550278" y="3846238"/>
              <a:ext cx="112131" cy="616723"/>
              <a:chOff x="1883650" y="2468875"/>
              <a:chExt cx="153620" cy="844910"/>
            </a:xfrm>
          </p:grpSpPr>
          <p:sp>
            <p:nvSpPr>
              <p:cNvPr id="1400" name="Google Shape;1400;p64"/>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1" name="Google Shape;1401;p6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2" name="Google Shape;1402;p64"/>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3" name="Google Shape;1403;p6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04" name="Google Shape;1404;p6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05" name="Google Shape;1405;p64"/>
          <p:cNvCxnSpPr>
            <a:endCxn id="1404" idx="3"/>
          </p:cNvCxnSpPr>
          <p:nvPr/>
        </p:nvCxnSpPr>
        <p:spPr>
          <a:xfrm rot="10800000">
            <a:off x="6690755" y="406220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406" name="Google Shape;1406;p64"/>
          <p:cNvCxnSpPr>
            <a:stCxn id="1404" idx="0"/>
          </p:cNvCxnSpPr>
          <p:nvPr/>
        </p:nvCxnSpPr>
        <p:spPr>
          <a:xfrm>
            <a:off x="6823619" y="3672451"/>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407" name="Google Shape;1407;p64"/>
          <p:cNvCxnSpPr>
            <a:stCxn id="1404" idx="1"/>
          </p:cNvCxnSpPr>
          <p:nvPr/>
        </p:nvCxnSpPr>
        <p:spPr>
          <a:xfrm rot="10800000">
            <a:off x="6690755" y="2618795"/>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408" name="Google Shape;1408;p64"/>
          <p:cNvGrpSpPr/>
          <p:nvPr/>
        </p:nvGrpSpPr>
        <p:grpSpPr>
          <a:xfrm rot="5400000">
            <a:off x="6916669" y="3530818"/>
            <a:ext cx="779512" cy="265728"/>
            <a:chOff x="6223414" y="4018641"/>
            <a:chExt cx="776477" cy="280329"/>
          </a:xfrm>
        </p:grpSpPr>
        <p:grpSp>
          <p:nvGrpSpPr>
            <p:cNvPr id="1409" name="Google Shape;1409;p64"/>
            <p:cNvGrpSpPr/>
            <p:nvPr/>
          </p:nvGrpSpPr>
          <p:grpSpPr>
            <a:xfrm rot="-5400000">
              <a:off x="6550278" y="3846238"/>
              <a:ext cx="112131" cy="616723"/>
              <a:chOff x="1883650" y="2468875"/>
              <a:chExt cx="153620" cy="844910"/>
            </a:xfrm>
          </p:grpSpPr>
          <p:sp>
            <p:nvSpPr>
              <p:cNvPr id="1410" name="Google Shape;1410;p64"/>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1" name="Google Shape;1411;p6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2" name="Google Shape;1412;p64"/>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3" name="Google Shape;1413;p6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14" name="Google Shape;1414;p6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15" name="Google Shape;1415;p64"/>
          <p:cNvCxnSpPr>
            <a:endCxn id="1414" idx="3"/>
          </p:cNvCxnSpPr>
          <p:nvPr/>
        </p:nvCxnSpPr>
        <p:spPr>
          <a:xfrm rot="10800000">
            <a:off x="7306425"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416" name="Google Shape;1416;p64"/>
          <p:cNvCxnSpPr>
            <a:stCxn id="1414" idx="0"/>
          </p:cNvCxnSpPr>
          <p:nvPr/>
        </p:nvCxnSpPr>
        <p:spPr>
          <a:xfrm>
            <a:off x="7439289"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417" name="Google Shape;1417;p64"/>
          <p:cNvCxnSpPr>
            <a:stCxn id="1414" idx="1"/>
          </p:cNvCxnSpPr>
          <p:nvPr/>
        </p:nvCxnSpPr>
        <p:spPr>
          <a:xfrm rot="10800000">
            <a:off x="7306425"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418" name="Google Shape;1418;p64"/>
          <p:cNvGrpSpPr/>
          <p:nvPr/>
        </p:nvGrpSpPr>
        <p:grpSpPr>
          <a:xfrm rot="5400000">
            <a:off x="7503525" y="3530818"/>
            <a:ext cx="779512" cy="265728"/>
            <a:chOff x="6223414" y="4018641"/>
            <a:chExt cx="776477" cy="280329"/>
          </a:xfrm>
        </p:grpSpPr>
        <p:grpSp>
          <p:nvGrpSpPr>
            <p:cNvPr id="1419" name="Google Shape;1419;p64"/>
            <p:cNvGrpSpPr/>
            <p:nvPr/>
          </p:nvGrpSpPr>
          <p:grpSpPr>
            <a:xfrm rot="-5400000">
              <a:off x="6550278" y="3846238"/>
              <a:ext cx="112131" cy="616723"/>
              <a:chOff x="1883650" y="2468875"/>
              <a:chExt cx="153620" cy="844910"/>
            </a:xfrm>
          </p:grpSpPr>
          <p:sp>
            <p:nvSpPr>
              <p:cNvPr id="1420" name="Google Shape;1420;p64"/>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1" name="Google Shape;1421;p6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2" name="Google Shape;1422;p64"/>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3" name="Google Shape;1423;p6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24" name="Google Shape;1424;p6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25" name="Google Shape;1425;p64"/>
          <p:cNvCxnSpPr>
            <a:endCxn id="1424" idx="3"/>
          </p:cNvCxnSpPr>
          <p:nvPr/>
        </p:nvCxnSpPr>
        <p:spPr>
          <a:xfrm rot="10800000">
            <a:off x="7893281"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426" name="Google Shape;1426;p64"/>
          <p:cNvCxnSpPr>
            <a:stCxn id="1424" idx="1"/>
          </p:cNvCxnSpPr>
          <p:nvPr/>
        </p:nvCxnSpPr>
        <p:spPr>
          <a:xfrm rot="10800000">
            <a:off x="7893281" y="2610026"/>
            <a:ext cx="0" cy="663900"/>
          </a:xfrm>
          <a:prstGeom prst="straightConnector1">
            <a:avLst/>
          </a:prstGeom>
          <a:noFill/>
          <a:ln cap="flat" cmpd="sng" w="19050">
            <a:solidFill>
              <a:srgbClr val="7F7F7F"/>
            </a:solidFill>
            <a:prstDash val="solid"/>
            <a:round/>
            <a:headEnd len="sm" w="sm" type="none"/>
            <a:tailEnd len="med" w="med" type="stealth"/>
          </a:ln>
        </p:spPr>
      </p:cxnSp>
      <p:sp>
        <p:nvSpPr>
          <p:cNvPr id="1427" name="Google Shape;1427;p64"/>
          <p:cNvSpPr txBox="1"/>
          <p:nvPr/>
        </p:nvSpPr>
        <p:spPr>
          <a:xfrm>
            <a:off x="4026836" y="2245989"/>
            <a:ext cx="4329179"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the      poor    don’t    have      any    money  &lt;END&gt;</a:t>
            </a:r>
            <a:endParaRPr/>
          </a:p>
        </p:txBody>
      </p:sp>
      <p:sp>
        <p:nvSpPr>
          <p:cNvPr id="1428" name="Google Shape;1428;p64"/>
          <p:cNvSpPr txBox="1"/>
          <p:nvPr/>
        </p:nvSpPr>
        <p:spPr>
          <a:xfrm rot="5400000">
            <a:off x="8212277" y="3510597"/>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429" name="Google Shape;1429;p64"/>
          <p:cNvSpPr txBox="1"/>
          <p:nvPr/>
        </p:nvSpPr>
        <p:spPr>
          <a:xfrm>
            <a:off x="4530330" y="1535515"/>
            <a:ext cx="3206211"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Target sentence (output)</a:t>
            </a:r>
            <a:endParaRPr/>
          </a:p>
        </p:txBody>
      </p:sp>
      <p:sp>
        <p:nvSpPr>
          <p:cNvPr id="1430" name="Google Shape;1430;p64"/>
          <p:cNvSpPr/>
          <p:nvPr/>
        </p:nvSpPr>
        <p:spPr>
          <a:xfrm rot="5400000">
            <a:off x="5997922" y="10513"/>
            <a:ext cx="271031" cy="4097946"/>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431" name="Google Shape;1431;p64"/>
          <p:cNvSpPr/>
          <p:nvPr/>
        </p:nvSpPr>
        <p:spPr>
          <a:xfrm rot="10800000">
            <a:off x="8612413" y="3305507"/>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432" name="Google Shape;1432;p64"/>
          <p:cNvSpPr/>
          <p:nvPr/>
        </p:nvSpPr>
        <p:spPr>
          <a:xfrm>
            <a:off x="2623984" y="3103962"/>
            <a:ext cx="645623" cy="1077452"/>
          </a:xfrm>
          <a:prstGeom prst="rect">
            <a:avLst/>
          </a:prstGeom>
          <a:no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1433" name="Google Shape;1433;p64"/>
          <p:cNvSpPr txBox="1"/>
          <p:nvPr/>
        </p:nvSpPr>
        <p:spPr>
          <a:xfrm>
            <a:off x="304799" y="974324"/>
            <a:ext cx="2766703" cy="175432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6"/>
                </a:solidFill>
                <a:latin typeface="Calibri"/>
                <a:ea typeface="Calibri"/>
                <a:cs typeface="Calibri"/>
                <a:sym typeface="Calibri"/>
              </a:rPr>
              <a:t>Encoding of the </a:t>
            </a:r>
            <a:br>
              <a:rPr lang="en-US" sz="1800">
                <a:solidFill>
                  <a:schemeClr val="accent6"/>
                </a:solidFill>
                <a:latin typeface="Calibri"/>
                <a:ea typeface="Calibri"/>
                <a:cs typeface="Calibri"/>
                <a:sym typeface="Calibri"/>
              </a:rPr>
            </a:br>
            <a:r>
              <a:rPr lang="en-US" sz="1800">
                <a:solidFill>
                  <a:schemeClr val="accent6"/>
                </a:solidFill>
                <a:latin typeface="Calibri"/>
                <a:ea typeface="Calibri"/>
                <a:cs typeface="Calibri"/>
                <a:sym typeface="Calibri"/>
              </a:rPr>
              <a:t>source sentence. </a:t>
            </a:r>
            <a:br>
              <a:rPr lang="en-US" sz="1800">
                <a:solidFill>
                  <a:schemeClr val="accent6"/>
                </a:solidFill>
                <a:latin typeface="Calibri"/>
                <a:ea typeface="Calibri"/>
                <a:cs typeface="Calibri"/>
                <a:sym typeface="Calibri"/>
              </a:rPr>
            </a:br>
            <a:r>
              <a:rPr lang="en-US" sz="1800">
                <a:solidFill>
                  <a:schemeClr val="accent6"/>
                </a:solidFill>
                <a:latin typeface="Calibri"/>
                <a:ea typeface="Calibri"/>
                <a:cs typeface="Calibri"/>
                <a:sym typeface="Calibri"/>
              </a:rPr>
              <a:t>This needs to capture </a:t>
            </a:r>
            <a:r>
              <a:rPr i="1" lang="en-US" sz="1800">
                <a:solidFill>
                  <a:schemeClr val="accent6"/>
                </a:solidFill>
                <a:latin typeface="Calibri"/>
                <a:ea typeface="Calibri"/>
                <a:cs typeface="Calibri"/>
                <a:sym typeface="Calibri"/>
              </a:rPr>
              <a:t>all information</a:t>
            </a:r>
            <a:r>
              <a:rPr lang="en-US" sz="1800">
                <a:solidFill>
                  <a:schemeClr val="accent6"/>
                </a:solidFill>
                <a:latin typeface="Calibri"/>
                <a:ea typeface="Calibri"/>
                <a:cs typeface="Calibri"/>
                <a:sym typeface="Calibri"/>
              </a:rPr>
              <a:t> about the source sentence.</a:t>
            </a:r>
            <a:endParaRPr/>
          </a:p>
          <a:p>
            <a:pPr indent="0" lvl="0" marL="0" marR="0" rtl="0" algn="ctr">
              <a:spcBef>
                <a:spcPts val="0"/>
              </a:spcBef>
              <a:spcAft>
                <a:spcPts val="0"/>
              </a:spcAft>
              <a:buNone/>
            </a:pPr>
            <a:r>
              <a:rPr lang="en-US" sz="1800">
                <a:solidFill>
                  <a:schemeClr val="accent6"/>
                </a:solidFill>
                <a:latin typeface="Calibri"/>
                <a:ea typeface="Calibri"/>
                <a:cs typeface="Calibri"/>
                <a:sym typeface="Calibri"/>
              </a:rPr>
              <a:t>Information bottleneck!</a:t>
            </a:r>
            <a:endParaRPr sz="1800">
              <a:solidFill>
                <a:schemeClr val="accent6"/>
              </a:solidFill>
              <a:latin typeface="Calibri"/>
              <a:ea typeface="Calibri"/>
              <a:cs typeface="Calibri"/>
              <a:sym typeface="Calibri"/>
            </a:endParaRPr>
          </a:p>
        </p:txBody>
      </p:sp>
      <p:cxnSp>
        <p:nvCxnSpPr>
          <p:cNvPr id="1434" name="Google Shape;1434;p64"/>
          <p:cNvCxnSpPr>
            <a:stCxn id="1433" idx="2"/>
          </p:cNvCxnSpPr>
          <p:nvPr/>
        </p:nvCxnSpPr>
        <p:spPr>
          <a:xfrm>
            <a:off x="1688151" y="2728650"/>
            <a:ext cx="875700" cy="375300"/>
          </a:xfrm>
          <a:prstGeom prst="straightConnector1">
            <a:avLst/>
          </a:prstGeom>
          <a:gradFill>
            <a:gsLst>
              <a:gs pos="0">
                <a:srgbClr val="A50021"/>
              </a:gs>
              <a:gs pos="100000">
                <a:schemeClr val="dk1"/>
              </a:gs>
            </a:gsLst>
            <a:lin ang="0" scaled="0"/>
          </a:gradFill>
          <a:ln cap="flat" cmpd="sng" w="38100">
            <a:solidFill>
              <a:schemeClr val="accent6"/>
            </a:solidFill>
            <a:prstDash val="solid"/>
            <a:miter lim="800000"/>
            <a:headEnd len="sm" w="sm" type="none"/>
            <a:tailEnd len="med" w="med" type="triangl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8" name="Shape 1438"/>
        <p:cNvGrpSpPr/>
        <p:nvPr/>
      </p:nvGrpSpPr>
      <p:grpSpPr>
        <a:xfrm>
          <a:off x="0" y="0"/>
          <a:ext cx="0" cy="0"/>
          <a:chOff x="0" y="0"/>
          <a:chExt cx="0" cy="0"/>
        </a:xfrm>
      </p:grpSpPr>
      <p:sp>
        <p:nvSpPr>
          <p:cNvPr id="1439" name="Google Shape;1439;p65"/>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Attention</a:t>
            </a:r>
            <a:endParaRPr/>
          </a:p>
        </p:txBody>
      </p:sp>
      <p:sp>
        <p:nvSpPr>
          <p:cNvPr id="1440" name="Google Shape;1440;p65"/>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1" i="0" lang="en-US" sz="2400" u="none" cap="none" strike="noStrike">
                <a:solidFill>
                  <a:schemeClr val="accent3"/>
                </a:solidFill>
                <a:latin typeface="Calibri"/>
                <a:ea typeface="Calibri"/>
                <a:cs typeface="Calibri"/>
                <a:sym typeface="Calibri"/>
              </a:rPr>
              <a:t>Attention</a:t>
            </a:r>
            <a:r>
              <a:rPr b="0" i="0" lang="en-US" sz="2400" u="none" cap="none" strike="noStrike">
                <a:solidFill>
                  <a:schemeClr val="dk1"/>
                </a:solidFill>
                <a:latin typeface="Calibri"/>
                <a:ea typeface="Calibri"/>
                <a:cs typeface="Calibri"/>
                <a:sym typeface="Calibri"/>
              </a:rPr>
              <a:t> provides a solution to the bottleneck problem.</a:t>
            </a:r>
            <a:endParaRPr/>
          </a:p>
          <a:p>
            <a:pPr indent="-190500" lvl="0" marL="342900" marR="0" rtl="0" algn="l">
              <a:spcBef>
                <a:spcPts val="480"/>
              </a:spcBef>
              <a:spcAft>
                <a:spcPts val="0"/>
              </a:spcAft>
              <a:buClr>
                <a:srgbClr val="CC0000"/>
              </a:buClr>
              <a:buSzPts val="2400"/>
              <a:buFont typeface="Times"/>
              <a:buNone/>
            </a:pPr>
            <a:r>
              <a:t/>
            </a:r>
            <a:endParaRPr b="0" i="0" sz="2400" u="sng"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sng" cap="none" strike="noStrike">
                <a:solidFill>
                  <a:schemeClr val="dk1"/>
                </a:solidFill>
                <a:latin typeface="Calibri"/>
                <a:ea typeface="Calibri"/>
                <a:cs typeface="Calibri"/>
                <a:sym typeface="Calibri"/>
              </a:rPr>
              <a:t>Core idea</a:t>
            </a:r>
            <a:r>
              <a:rPr b="0" i="0" lang="en-US" sz="2400" u="none" cap="none" strike="noStrike">
                <a:solidFill>
                  <a:schemeClr val="dk1"/>
                </a:solidFill>
                <a:latin typeface="Calibri"/>
                <a:ea typeface="Calibri"/>
                <a:cs typeface="Calibri"/>
                <a:sym typeface="Calibri"/>
              </a:rPr>
              <a:t>: on each step of the decoder, </a:t>
            </a:r>
            <a:r>
              <a:rPr b="0" i="1" lang="en-US" sz="2400" u="none" cap="none" strike="noStrike">
                <a:solidFill>
                  <a:schemeClr val="accent3"/>
                </a:solidFill>
                <a:latin typeface="Calibri"/>
                <a:ea typeface="Calibri"/>
                <a:cs typeface="Calibri"/>
                <a:sym typeface="Calibri"/>
              </a:rPr>
              <a:t>focus on a particular part </a:t>
            </a:r>
            <a:r>
              <a:rPr b="0" i="0" lang="en-US" sz="2400" u="none" cap="none" strike="noStrike">
                <a:solidFill>
                  <a:schemeClr val="dk1"/>
                </a:solidFill>
                <a:latin typeface="Calibri"/>
                <a:ea typeface="Calibri"/>
                <a:cs typeface="Calibri"/>
                <a:sym typeface="Calibri"/>
              </a:rPr>
              <a:t>of the source sequence</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0" lvl="0" marL="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1441" name="Google Shape;1441;p65"/>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442" name="Google Shape;1442;p65"/>
          <p:cNvPicPr preferRelativeResize="0"/>
          <p:nvPr/>
        </p:nvPicPr>
        <p:blipFill rotWithShape="1">
          <a:blip r:embed="rId3">
            <a:alphaModFix/>
          </a:blip>
          <a:srcRect b="0" l="0" r="0" t="0"/>
          <a:stretch/>
        </p:blipFill>
        <p:spPr>
          <a:xfrm>
            <a:off x="3251231" y="3175341"/>
            <a:ext cx="2350346" cy="157316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7" name="Shape 1447"/>
        <p:cNvGrpSpPr/>
        <p:nvPr/>
      </p:nvGrpSpPr>
      <p:grpSpPr>
        <a:xfrm>
          <a:off x="0" y="0"/>
          <a:ext cx="0" cy="0"/>
          <a:chOff x="0" y="0"/>
          <a:chExt cx="0" cy="0"/>
        </a:xfrm>
      </p:grpSpPr>
      <p:sp>
        <p:nvSpPr>
          <p:cNvPr id="1448" name="Google Shape;1448;p66"/>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1449" name="Google Shape;1449;p66"/>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450" name="Google Shape;1450;p66"/>
          <p:cNvGrpSpPr/>
          <p:nvPr/>
        </p:nvGrpSpPr>
        <p:grpSpPr>
          <a:xfrm rot="5400000">
            <a:off x="735936" y="4559168"/>
            <a:ext cx="779512" cy="265728"/>
            <a:chOff x="6223414" y="4018641"/>
            <a:chExt cx="776477" cy="280329"/>
          </a:xfrm>
        </p:grpSpPr>
        <p:grpSp>
          <p:nvGrpSpPr>
            <p:cNvPr id="1451" name="Google Shape;1451;p66"/>
            <p:cNvGrpSpPr/>
            <p:nvPr/>
          </p:nvGrpSpPr>
          <p:grpSpPr>
            <a:xfrm rot="-5400000">
              <a:off x="6550278" y="3846238"/>
              <a:ext cx="112131" cy="616723"/>
              <a:chOff x="1883650" y="2468875"/>
              <a:chExt cx="153620" cy="844910"/>
            </a:xfrm>
          </p:grpSpPr>
          <p:sp>
            <p:nvSpPr>
              <p:cNvPr id="1452" name="Google Shape;1452;p6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3" name="Google Shape;1453;p6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4" name="Google Shape;1454;p6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5" name="Google Shape;1455;p66"/>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56" name="Google Shape;1456;p66"/>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57" name="Google Shape;1457;p66"/>
          <p:cNvCxnSpPr>
            <a:endCxn id="1456"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458" name="Google Shape;1458;p66"/>
          <p:cNvCxnSpPr>
            <a:stCxn id="1456"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1459" name="Google Shape;1459;p66"/>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1460" name="Google Shape;1460;p66"/>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461" name="Google Shape;1461;p66"/>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462" name="Google Shape;1462;p66"/>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463" name="Google Shape;1463;p66"/>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1464" name="Google Shape;1464;p66"/>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465" name="Google Shape;1465;p66"/>
          <p:cNvGrpSpPr/>
          <p:nvPr/>
        </p:nvGrpSpPr>
        <p:grpSpPr>
          <a:xfrm rot="5400000">
            <a:off x="1343548" y="4553269"/>
            <a:ext cx="779512" cy="265728"/>
            <a:chOff x="6223414" y="4018641"/>
            <a:chExt cx="776477" cy="280329"/>
          </a:xfrm>
        </p:grpSpPr>
        <p:grpSp>
          <p:nvGrpSpPr>
            <p:cNvPr id="1466" name="Google Shape;1466;p66"/>
            <p:cNvGrpSpPr/>
            <p:nvPr/>
          </p:nvGrpSpPr>
          <p:grpSpPr>
            <a:xfrm rot="-5400000">
              <a:off x="6550278" y="3846238"/>
              <a:ext cx="112131" cy="616723"/>
              <a:chOff x="1883650" y="2468875"/>
              <a:chExt cx="153620" cy="844910"/>
            </a:xfrm>
          </p:grpSpPr>
          <p:sp>
            <p:nvSpPr>
              <p:cNvPr id="1467" name="Google Shape;1467;p6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8" name="Google Shape;1468;p6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9" name="Google Shape;1469;p6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0" name="Google Shape;1470;p66"/>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71" name="Google Shape;1471;p66"/>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72" name="Google Shape;1472;p66"/>
          <p:cNvCxnSpPr>
            <a:endCxn id="1471"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473" name="Google Shape;1473;p66"/>
          <p:cNvCxnSpPr>
            <a:stCxn id="1471"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474" name="Google Shape;1474;p66"/>
          <p:cNvGrpSpPr/>
          <p:nvPr/>
        </p:nvGrpSpPr>
        <p:grpSpPr>
          <a:xfrm rot="5400000">
            <a:off x="1938462" y="4553269"/>
            <a:ext cx="779512" cy="265728"/>
            <a:chOff x="6223414" y="4018641"/>
            <a:chExt cx="776477" cy="280329"/>
          </a:xfrm>
        </p:grpSpPr>
        <p:grpSp>
          <p:nvGrpSpPr>
            <p:cNvPr id="1475" name="Google Shape;1475;p66"/>
            <p:cNvGrpSpPr/>
            <p:nvPr/>
          </p:nvGrpSpPr>
          <p:grpSpPr>
            <a:xfrm rot="-5400000">
              <a:off x="6550278" y="3846238"/>
              <a:ext cx="112131" cy="616723"/>
              <a:chOff x="1883650" y="2468875"/>
              <a:chExt cx="153620" cy="844910"/>
            </a:xfrm>
          </p:grpSpPr>
          <p:sp>
            <p:nvSpPr>
              <p:cNvPr id="1476" name="Google Shape;1476;p6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7" name="Google Shape;1477;p6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8" name="Google Shape;1478;p6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9" name="Google Shape;1479;p66"/>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80" name="Google Shape;1480;p66"/>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81" name="Google Shape;1481;p66"/>
          <p:cNvCxnSpPr>
            <a:endCxn id="1480"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482" name="Google Shape;1482;p66"/>
          <p:cNvCxnSpPr>
            <a:stCxn id="1480"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483" name="Google Shape;1483;p66"/>
          <p:cNvGrpSpPr/>
          <p:nvPr/>
        </p:nvGrpSpPr>
        <p:grpSpPr>
          <a:xfrm rot="5400000">
            <a:off x="2548883" y="4550399"/>
            <a:ext cx="779512" cy="265728"/>
            <a:chOff x="6223414" y="4018641"/>
            <a:chExt cx="776477" cy="280329"/>
          </a:xfrm>
        </p:grpSpPr>
        <p:grpSp>
          <p:nvGrpSpPr>
            <p:cNvPr id="1484" name="Google Shape;1484;p66"/>
            <p:cNvGrpSpPr/>
            <p:nvPr/>
          </p:nvGrpSpPr>
          <p:grpSpPr>
            <a:xfrm rot="-5400000">
              <a:off x="6550278" y="3846238"/>
              <a:ext cx="112131" cy="616723"/>
              <a:chOff x="1883650" y="2468875"/>
              <a:chExt cx="153620" cy="844910"/>
            </a:xfrm>
          </p:grpSpPr>
          <p:sp>
            <p:nvSpPr>
              <p:cNvPr id="1485" name="Google Shape;1485;p6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6" name="Google Shape;1486;p6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7" name="Google Shape;1487;p6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8" name="Google Shape;1488;p66"/>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89" name="Google Shape;1489;p66"/>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90" name="Google Shape;1490;p66"/>
          <p:cNvCxnSpPr>
            <a:endCxn id="1489"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491" name="Google Shape;1491;p66"/>
          <p:cNvCxnSpPr>
            <a:stCxn id="1489" idx="0"/>
            <a:endCxn id="1492"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493" name="Google Shape;1493;p66"/>
          <p:cNvGrpSpPr/>
          <p:nvPr/>
        </p:nvGrpSpPr>
        <p:grpSpPr>
          <a:xfrm rot="5400000">
            <a:off x="3854066" y="4550399"/>
            <a:ext cx="779512" cy="265728"/>
            <a:chOff x="6223414" y="4018641"/>
            <a:chExt cx="776477" cy="280329"/>
          </a:xfrm>
        </p:grpSpPr>
        <p:grpSp>
          <p:nvGrpSpPr>
            <p:cNvPr id="1494" name="Google Shape;1494;p66"/>
            <p:cNvGrpSpPr/>
            <p:nvPr/>
          </p:nvGrpSpPr>
          <p:grpSpPr>
            <a:xfrm rot="-5400000">
              <a:off x="6550278" y="3846238"/>
              <a:ext cx="112131" cy="616723"/>
              <a:chOff x="1883650" y="2468875"/>
              <a:chExt cx="153620" cy="844910"/>
            </a:xfrm>
          </p:grpSpPr>
          <p:sp>
            <p:nvSpPr>
              <p:cNvPr id="1495" name="Google Shape;1495;p6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6" name="Google Shape;1496;p66"/>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7" name="Google Shape;1497;p66"/>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8" name="Google Shape;1498;p6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92" name="Google Shape;1492;p66"/>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99" name="Google Shape;1499;p66"/>
          <p:cNvCxnSpPr>
            <a:endCxn id="1492"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sp>
        <p:nvSpPr>
          <p:cNvPr id="1500" name="Google Shape;1500;p66"/>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501" name="Google Shape;1501;p66"/>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grpSp>
        <p:nvGrpSpPr>
          <p:cNvPr id="1502" name="Google Shape;1502;p66"/>
          <p:cNvGrpSpPr/>
          <p:nvPr/>
        </p:nvGrpSpPr>
        <p:grpSpPr>
          <a:xfrm>
            <a:off x="-27698" y="3001216"/>
            <a:ext cx="828890" cy="1231752"/>
            <a:chOff x="-27698" y="3001216"/>
            <a:chExt cx="828890" cy="1231752"/>
          </a:xfrm>
        </p:grpSpPr>
        <p:sp>
          <p:nvSpPr>
            <p:cNvPr id="1503" name="Google Shape;1503;p66"/>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1504" name="Google Shape;1504;p66"/>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grpSp>
      <p:grpSp>
        <p:nvGrpSpPr>
          <p:cNvPr id="1505" name="Google Shape;1505;p66"/>
          <p:cNvGrpSpPr/>
          <p:nvPr/>
        </p:nvGrpSpPr>
        <p:grpSpPr>
          <a:xfrm>
            <a:off x="1076420" y="1651921"/>
            <a:ext cx="3167402" cy="2650355"/>
            <a:chOff x="1076420" y="1651921"/>
            <a:chExt cx="3167402" cy="2650355"/>
          </a:xfrm>
        </p:grpSpPr>
        <p:cxnSp>
          <p:nvCxnSpPr>
            <p:cNvPr id="1506" name="Google Shape;1506;p66"/>
            <p:cNvCxnSpPr>
              <a:stCxn id="1456" idx="1"/>
              <a:endCxn id="1507"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sp>
          <p:nvSpPr>
            <p:cNvPr id="1507" name="Google Shape;1507;p66"/>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08" name="Google Shape;1508;p66"/>
            <p:cNvCxnSpPr>
              <a:stCxn id="1492" idx="1"/>
              <a:endCxn id="1507" idx="3"/>
            </p:cNvCxnSpPr>
            <p:nvPr/>
          </p:nvCxnSpPr>
          <p:spPr>
            <a:xfrm rot="10800000">
              <a:off x="1172422" y="3611907"/>
              <a:ext cx="3071400" cy="681600"/>
            </a:xfrm>
            <a:prstGeom prst="straightConnector1">
              <a:avLst/>
            </a:prstGeom>
            <a:noFill/>
            <a:ln cap="flat" cmpd="sng" w="19050">
              <a:solidFill>
                <a:srgbClr val="7F7F7F"/>
              </a:solidFill>
              <a:prstDash val="solid"/>
              <a:round/>
              <a:headEnd len="sm" w="sm" type="none"/>
              <a:tailEnd len="med" w="med" type="stealth"/>
            </a:ln>
          </p:spPr>
        </p:cxnSp>
        <p:sp>
          <p:nvSpPr>
            <p:cNvPr id="1509" name="Google Shape;1509;p66"/>
            <p:cNvSpPr txBox="1"/>
            <p:nvPr/>
          </p:nvSpPr>
          <p:spPr>
            <a:xfrm>
              <a:off x="1201423" y="1651921"/>
              <a:ext cx="233103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3"/>
                  </a:solidFill>
                  <a:latin typeface="Calibri"/>
                  <a:ea typeface="Calibri"/>
                  <a:cs typeface="Calibri"/>
                  <a:sym typeface="Calibri"/>
                </a:rPr>
                <a:t>dot product</a:t>
              </a:r>
              <a:endParaRPr/>
            </a:p>
          </p:txBody>
        </p:sp>
        <p:cxnSp>
          <p:nvCxnSpPr>
            <p:cNvPr id="1510" name="Google Shape;1510;p66"/>
            <p:cNvCxnSpPr>
              <a:stCxn id="1509" idx="2"/>
              <a:endCxn id="1507" idx="6"/>
            </p:cNvCxnSpPr>
            <p:nvPr/>
          </p:nvCxnSpPr>
          <p:spPr>
            <a:xfrm flipH="1">
              <a:off x="1132742" y="2021253"/>
              <a:ext cx="1234200" cy="150000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5" name="Shape 1515"/>
        <p:cNvGrpSpPr/>
        <p:nvPr/>
      </p:nvGrpSpPr>
      <p:grpSpPr>
        <a:xfrm>
          <a:off x="0" y="0"/>
          <a:ext cx="0" cy="0"/>
          <a:chOff x="0" y="0"/>
          <a:chExt cx="0" cy="0"/>
        </a:xfrm>
      </p:grpSpPr>
      <p:sp>
        <p:nvSpPr>
          <p:cNvPr id="1516" name="Google Shape;1516;p67"/>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1517" name="Google Shape;1517;p67"/>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518" name="Google Shape;1518;p67"/>
          <p:cNvGrpSpPr/>
          <p:nvPr/>
        </p:nvGrpSpPr>
        <p:grpSpPr>
          <a:xfrm rot="5400000">
            <a:off x="735936" y="4559168"/>
            <a:ext cx="779512" cy="265728"/>
            <a:chOff x="6223414" y="4018641"/>
            <a:chExt cx="776477" cy="280329"/>
          </a:xfrm>
        </p:grpSpPr>
        <p:grpSp>
          <p:nvGrpSpPr>
            <p:cNvPr id="1519" name="Google Shape;1519;p67"/>
            <p:cNvGrpSpPr/>
            <p:nvPr/>
          </p:nvGrpSpPr>
          <p:grpSpPr>
            <a:xfrm rot="-5400000">
              <a:off x="6550278" y="3846238"/>
              <a:ext cx="112131" cy="616723"/>
              <a:chOff x="1883650" y="2468875"/>
              <a:chExt cx="153620" cy="844910"/>
            </a:xfrm>
          </p:grpSpPr>
          <p:sp>
            <p:nvSpPr>
              <p:cNvPr id="1520" name="Google Shape;1520;p67"/>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1" name="Google Shape;1521;p6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2" name="Google Shape;1522;p6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3" name="Google Shape;1523;p6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24" name="Google Shape;1524;p67"/>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525" name="Google Shape;1525;p67"/>
          <p:cNvCxnSpPr>
            <a:endCxn id="1524"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526" name="Google Shape;1526;p67"/>
          <p:cNvCxnSpPr>
            <a:stCxn id="1524"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1527" name="Google Shape;1527;p67"/>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1528" name="Google Shape;1528;p67"/>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529" name="Google Shape;1529;p67"/>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530" name="Google Shape;1530;p67"/>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531" name="Google Shape;1531;p67"/>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1532" name="Google Shape;1532;p67"/>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533" name="Google Shape;1533;p67"/>
          <p:cNvGrpSpPr/>
          <p:nvPr/>
        </p:nvGrpSpPr>
        <p:grpSpPr>
          <a:xfrm rot="5400000">
            <a:off x="1343548" y="4553269"/>
            <a:ext cx="779512" cy="265728"/>
            <a:chOff x="6223414" y="4018641"/>
            <a:chExt cx="776477" cy="280329"/>
          </a:xfrm>
        </p:grpSpPr>
        <p:grpSp>
          <p:nvGrpSpPr>
            <p:cNvPr id="1534" name="Google Shape;1534;p67"/>
            <p:cNvGrpSpPr/>
            <p:nvPr/>
          </p:nvGrpSpPr>
          <p:grpSpPr>
            <a:xfrm rot="-5400000">
              <a:off x="6550278" y="3846238"/>
              <a:ext cx="112131" cy="616723"/>
              <a:chOff x="1883650" y="2468875"/>
              <a:chExt cx="153620" cy="844910"/>
            </a:xfrm>
          </p:grpSpPr>
          <p:sp>
            <p:nvSpPr>
              <p:cNvPr id="1535" name="Google Shape;1535;p67"/>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6" name="Google Shape;1536;p6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7" name="Google Shape;1537;p6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8" name="Google Shape;1538;p6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39" name="Google Shape;1539;p67"/>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540" name="Google Shape;1540;p67"/>
          <p:cNvCxnSpPr>
            <a:endCxn id="1539"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541" name="Google Shape;1541;p67"/>
          <p:cNvCxnSpPr>
            <a:stCxn id="1539"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542" name="Google Shape;1542;p67"/>
          <p:cNvGrpSpPr/>
          <p:nvPr/>
        </p:nvGrpSpPr>
        <p:grpSpPr>
          <a:xfrm rot="5400000">
            <a:off x="1938462" y="4553269"/>
            <a:ext cx="779512" cy="265728"/>
            <a:chOff x="6223414" y="4018641"/>
            <a:chExt cx="776477" cy="280329"/>
          </a:xfrm>
        </p:grpSpPr>
        <p:grpSp>
          <p:nvGrpSpPr>
            <p:cNvPr id="1543" name="Google Shape;1543;p67"/>
            <p:cNvGrpSpPr/>
            <p:nvPr/>
          </p:nvGrpSpPr>
          <p:grpSpPr>
            <a:xfrm rot="-5400000">
              <a:off x="6550278" y="3846238"/>
              <a:ext cx="112131" cy="616723"/>
              <a:chOff x="1883650" y="2468875"/>
              <a:chExt cx="153620" cy="844910"/>
            </a:xfrm>
          </p:grpSpPr>
          <p:sp>
            <p:nvSpPr>
              <p:cNvPr id="1544" name="Google Shape;1544;p67"/>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5" name="Google Shape;1545;p6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6" name="Google Shape;1546;p6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7" name="Google Shape;1547;p6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48" name="Google Shape;1548;p67"/>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549" name="Google Shape;1549;p67"/>
          <p:cNvCxnSpPr>
            <a:endCxn id="1548"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550" name="Google Shape;1550;p67"/>
          <p:cNvCxnSpPr>
            <a:stCxn id="1548"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551" name="Google Shape;1551;p67"/>
          <p:cNvGrpSpPr/>
          <p:nvPr/>
        </p:nvGrpSpPr>
        <p:grpSpPr>
          <a:xfrm rot="5400000">
            <a:off x="2548883" y="4550399"/>
            <a:ext cx="779512" cy="265728"/>
            <a:chOff x="6223414" y="4018641"/>
            <a:chExt cx="776477" cy="280329"/>
          </a:xfrm>
        </p:grpSpPr>
        <p:grpSp>
          <p:nvGrpSpPr>
            <p:cNvPr id="1552" name="Google Shape;1552;p67"/>
            <p:cNvGrpSpPr/>
            <p:nvPr/>
          </p:nvGrpSpPr>
          <p:grpSpPr>
            <a:xfrm rot="-5400000">
              <a:off x="6550278" y="3846238"/>
              <a:ext cx="112131" cy="616723"/>
              <a:chOff x="1883650" y="2468875"/>
              <a:chExt cx="153620" cy="844910"/>
            </a:xfrm>
          </p:grpSpPr>
          <p:sp>
            <p:nvSpPr>
              <p:cNvPr id="1553" name="Google Shape;1553;p67"/>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4" name="Google Shape;1554;p6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5" name="Google Shape;1555;p6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6" name="Google Shape;1556;p6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57" name="Google Shape;1557;p67"/>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558" name="Google Shape;1558;p67"/>
          <p:cNvCxnSpPr>
            <a:endCxn id="1557"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559" name="Google Shape;1559;p67"/>
          <p:cNvCxnSpPr>
            <a:stCxn id="1557" idx="0"/>
            <a:endCxn id="1560"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561" name="Google Shape;1561;p67"/>
          <p:cNvGrpSpPr/>
          <p:nvPr/>
        </p:nvGrpSpPr>
        <p:grpSpPr>
          <a:xfrm rot="5400000">
            <a:off x="3854066" y="4550399"/>
            <a:ext cx="779512" cy="265728"/>
            <a:chOff x="6223414" y="4018641"/>
            <a:chExt cx="776477" cy="280329"/>
          </a:xfrm>
        </p:grpSpPr>
        <p:grpSp>
          <p:nvGrpSpPr>
            <p:cNvPr id="1562" name="Google Shape;1562;p67"/>
            <p:cNvGrpSpPr/>
            <p:nvPr/>
          </p:nvGrpSpPr>
          <p:grpSpPr>
            <a:xfrm rot="-5400000">
              <a:off x="6550278" y="3846238"/>
              <a:ext cx="112131" cy="616723"/>
              <a:chOff x="1883650" y="2468875"/>
              <a:chExt cx="153620" cy="844910"/>
            </a:xfrm>
          </p:grpSpPr>
          <p:sp>
            <p:nvSpPr>
              <p:cNvPr id="1563" name="Google Shape;1563;p67"/>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4" name="Google Shape;1564;p6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5" name="Google Shape;1565;p67"/>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6" name="Google Shape;1566;p67"/>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60" name="Google Shape;1560;p6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567" name="Google Shape;1567;p67"/>
          <p:cNvCxnSpPr>
            <a:endCxn id="1560"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sp>
        <p:nvSpPr>
          <p:cNvPr id="1568" name="Google Shape;1568;p67"/>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569" name="Google Shape;1569;p67"/>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570" name="Google Shape;1570;p67"/>
          <p:cNvCxnSpPr>
            <a:stCxn id="1539" idx="1"/>
            <a:endCxn id="1571"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sp>
        <p:nvSpPr>
          <p:cNvPr id="1571" name="Google Shape;1571;p67"/>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72" name="Google Shape;1572;p67"/>
          <p:cNvCxnSpPr>
            <a:stCxn id="1560" idx="1"/>
            <a:endCxn id="1571" idx="3"/>
          </p:cNvCxnSpPr>
          <p:nvPr/>
        </p:nvCxnSpPr>
        <p:spPr>
          <a:xfrm rot="10800000">
            <a:off x="1776922" y="3611907"/>
            <a:ext cx="2466900" cy="681600"/>
          </a:xfrm>
          <a:prstGeom prst="straightConnector1">
            <a:avLst/>
          </a:prstGeom>
          <a:noFill/>
          <a:ln cap="flat" cmpd="sng" w="19050">
            <a:solidFill>
              <a:srgbClr val="7F7F7F"/>
            </a:solidFill>
            <a:prstDash val="solid"/>
            <a:round/>
            <a:headEnd len="sm" w="sm" type="none"/>
            <a:tailEnd len="med" w="med" type="stealth"/>
          </a:ln>
        </p:spPr>
      </p:cxnSp>
      <p:sp>
        <p:nvSpPr>
          <p:cNvPr id="1573" name="Google Shape;1573;p67"/>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1574" name="Google Shape;1574;p67"/>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575" name="Google Shape;1575;p67"/>
          <p:cNvCxnSpPr>
            <a:stCxn id="1524" idx="1"/>
            <a:endCxn id="1576"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sp>
        <p:nvSpPr>
          <p:cNvPr id="1576" name="Google Shape;1576;p67"/>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77" name="Google Shape;1577;p67"/>
          <p:cNvCxnSpPr>
            <a:stCxn id="1560" idx="1"/>
            <a:endCxn id="1576" idx="3"/>
          </p:cNvCxnSpPr>
          <p:nvPr/>
        </p:nvCxnSpPr>
        <p:spPr>
          <a:xfrm rot="10800000">
            <a:off x="1172422" y="3611907"/>
            <a:ext cx="3071400" cy="681600"/>
          </a:xfrm>
          <a:prstGeom prst="straightConnector1">
            <a:avLst/>
          </a:prstGeom>
          <a:noFill/>
          <a:ln cap="flat" cmpd="sng" w="19050">
            <a:solidFill>
              <a:srgbClr val="7F7F7F"/>
            </a:solidFill>
            <a:prstDash val="solid"/>
            <a:round/>
            <a:headEnd len="sm" w="sm" type="none"/>
            <a:tailEnd len="med" w="med" type="stealth"/>
          </a:ln>
        </p:spPr>
      </p:cxnSp>
      <p:sp>
        <p:nvSpPr>
          <p:cNvPr id="1578" name="Google Shape;1578;p67"/>
          <p:cNvSpPr txBox="1"/>
          <p:nvPr/>
        </p:nvSpPr>
        <p:spPr>
          <a:xfrm>
            <a:off x="1201423" y="1651921"/>
            <a:ext cx="233103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3"/>
                </a:solidFill>
                <a:latin typeface="Calibri"/>
                <a:ea typeface="Calibri"/>
                <a:cs typeface="Calibri"/>
                <a:sym typeface="Calibri"/>
              </a:rPr>
              <a:t>dot product</a:t>
            </a:r>
            <a:endParaRPr/>
          </a:p>
        </p:txBody>
      </p:sp>
      <p:cxnSp>
        <p:nvCxnSpPr>
          <p:cNvPr id="1579" name="Google Shape;1579;p67"/>
          <p:cNvCxnSpPr>
            <a:stCxn id="1578" idx="2"/>
            <a:endCxn id="1571" idx="6"/>
          </p:cNvCxnSpPr>
          <p:nvPr/>
        </p:nvCxnSpPr>
        <p:spPr>
          <a:xfrm flipH="1">
            <a:off x="1736942" y="2021253"/>
            <a:ext cx="630000" cy="150000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4" name="Shape 1584"/>
        <p:cNvGrpSpPr/>
        <p:nvPr/>
      </p:nvGrpSpPr>
      <p:grpSpPr>
        <a:xfrm>
          <a:off x="0" y="0"/>
          <a:ext cx="0" cy="0"/>
          <a:chOff x="0" y="0"/>
          <a:chExt cx="0" cy="0"/>
        </a:xfrm>
      </p:grpSpPr>
      <p:sp>
        <p:nvSpPr>
          <p:cNvPr id="1585" name="Google Shape;1585;p68"/>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1586" name="Google Shape;1586;p68"/>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587" name="Google Shape;1587;p68"/>
          <p:cNvGrpSpPr/>
          <p:nvPr/>
        </p:nvGrpSpPr>
        <p:grpSpPr>
          <a:xfrm rot="5400000">
            <a:off x="735936" y="4559168"/>
            <a:ext cx="779512" cy="265728"/>
            <a:chOff x="6223414" y="4018641"/>
            <a:chExt cx="776477" cy="280329"/>
          </a:xfrm>
        </p:grpSpPr>
        <p:grpSp>
          <p:nvGrpSpPr>
            <p:cNvPr id="1588" name="Google Shape;1588;p68"/>
            <p:cNvGrpSpPr/>
            <p:nvPr/>
          </p:nvGrpSpPr>
          <p:grpSpPr>
            <a:xfrm rot="-5400000">
              <a:off x="6550278" y="3846238"/>
              <a:ext cx="112131" cy="616723"/>
              <a:chOff x="1883650" y="2468875"/>
              <a:chExt cx="153620" cy="844910"/>
            </a:xfrm>
          </p:grpSpPr>
          <p:sp>
            <p:nvSpPr>
              <p:cNvPr id="1589" name="Google Shape;1589;p68"/>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0" name="Google Shape;1590;p68"/>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1" name="Google Shape;1591;p6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2" name="Google Shape;1592;p68"/>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93" name="Google Shape;1593;p68"/>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594" name="Google Shape;1594;p68"/>
          <p:cNvCxnSpPr>
            <a:endCxn id="1593"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595" name="Google Shape;1595;p68"/>
          <p:cNvCxnSpPr>
            <a:stCxn id="1593"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1596" name="Google Shape;1596;p68"/>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1597" name="Google Shape;1597;p68"/>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598" name="Google Shape;1598;p68"/>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599" name="Google Shape;1599;p68"/>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600" name="Google Shape;1600;p68"/>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1601" name="Google Shape;1601;p68"/>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602" name="Google Shape;1602;p68"/>
          <p:cNvGrpSpPr/>
          <p:nvPr/>
        </p:nvGrpSpPr>
        <p:grpSpPr>
          <a:xfrm rot="5400000">
            <a:off x="1343548" y="4553269"/>
            <a:ext cx="779512" cy="265728"/>
            <a:chOff x="6223414" y="4018641"/>
            <a:chExt cx="776477" cy="280329"/>
          </a:xfrm>
        </p:grpSpPr>
        <p:grpSp>
          <p:nvGrpSpPr>
            <p:cNvPr id="1603" name="Google Shape;1603;p68"/>
            <p:cNvGrpSpPr/>
            <p:nvPr/>
          </p:nvGrpSpPr>
          <p:grpSpPr>
            <a:xfrm rot="-5400000">
              <a:off x="6550278" y="3846238"/>
              <a:ext cx="112131" cy="616723"/>
              <a:chOff x="1883650" y="2468875"/>
              <a:chExt cx="153620" cy="844910"/>
            </a:xfrm>
          </p:grpSpPr>
          <p:sp>
            <p:nvSpPr>
              <p:cNvPr id="1604" name="Google Shape;1604;p68"/>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5" name="Google Shape;1605;p68"/>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6" name="Google Shape;1606;p6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7" name="Google Shape;1607;p68"/>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08" name="Google Shape;1608;p68"/>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09" name="Google Shape;1609;p68"/>
          <p:cNvCxnSpPr>
            <a:endCxn id="1608"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610" name="Google Shape;1610;p68"/>
          <p:cNvCxnSpPr>
            <a:stCxn id="1608"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611" name="Google Shape;1611;p68"/>
          <p:cNvGrpSpPr/>
          <p:nvPr/>
        </p:nvGrpSpPr>
        <p:grpSpPr>
          <a:xfrm rot="5400000">
            <a:off x="1938462" y="4553269"/>
            <a:ext cx="779512" cy="265728"/>
            <a:chOff x="6223414" y="4018641"/>
            <a:chExt cx="776477" cy="280329"/>
          </a:xfrm>
        </p:grpSpPr>
        <p:grpSp>
          <p:nvGrpSpPr>
            <p:cNvPr id="1612" name="Google Shape;1612;p68"/>
            <p:cNvGrpSpPr/>
            <p:nvPr/>
          </p:nvGrpSpPr>
          <p:grpSpPr>
            <a:xfrm rot="-5400000">
              <a:off x="6550278" y="3846238"/>
              <a:ext cx="112131" cy="616723"/>
              <a:chOff x="1883650" y="2468875"/>
              <a:chExt cx="153620" cy="844910"/>
            </a:xfrm>
          </p:grpSpPr>
          <p:sp>
            <p:nvSpPr>
              <p:cNvPr id="1613" name="Google Shape;1613;p68"/>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4" name="Google Shape;1614;p68"/>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5" name="Google Shape;1615;p6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6" name="Google Shape;1616;p68"/>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17" name="Google Shape;1617;p68"/>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18" name="Google Shape;1618;p68"/>
          <p:cNvCxnSpPr>
            <a:endCxn id="1617"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619" name="Google Shape;1619;p68"/>
          <p:cNvCxnSpPr>
            <a:stCxn id="1617"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620" name="Google Shape;1620;p68"/>
          <p:cNvGrpSpPr/>
          <p:nvPr/>
        </p:nvGrpSpPr>
        <p:grpSpPr>
          <a:xfrm rot="5400000">
            <a:off x="2548883" y="4550399"/>
            <a:ext cx="779512" cy="265728"/>
            <a:chOff x="6223414" y="4018641"/>
            <a:chExt cx="776477" cy="280329"/>
          </a:xfrm>
        </p:grpSpPr>
        <p:grpSp>
          <p:nvGrpSpPr>
            <p:cNvPr id="1621" name="Google Shape;1621;p68"/>
            <p:cNvGrpSpPr/>
            <p:nvPr/>
          </p:nvGrpSpPr>
          <p:grpSpPr>
            <a:xfrm rot="-5400000">
              <a:off x="6550278" y="3846238"/>
              <a:ext cx="112131" cy="616723"/>
              <a:chOff x="1883650" y="2468875"/>
              <a:chExt cx="153620" cy="844910"/>
            </a:xfrm>
          </p:grpSpPr>
          <p:sp>
            <p:nvSpPr>
              <p:cNvPr id="1622" name="Google Shape;1622;p68"/>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3" name="Google Shape;1623;p68"/>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4" name="Google Shape;1624;p6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5" name="Google Shape;1625;p68"/>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26" name="Google Shape;1626;p68"/>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27" name="Google Shape;1627;p68"/>
          <p:cNvCxnSpPr>
            <a:endCxn id="1626"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628" name="Google Shape;1628;p68"/>
          <p:cNvCxnSpPr>
            <a:stCxn id="1626" idx="0"/>
            <a:endCxn id="1629"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630" name="Google Shape;1630;p68"/>
          <p:cNvGrpSpPr/>
          <p:nvPr/>
        </p:nvGrpSpPr>
        <p:grpSpPr>
          <a:xfrm rot="5400000">
            <a:off x="3854066" y="4550399"/>
            <a:ext cx="779512" cy="265728"/>
            <a:chOff x="6223414" y="4018641"/>
            <a:chExt cx="776477" cy="280329"/>
          </a:xfrm>
        </p:grpSpPr>
        <p:grpSp>
          <p:nvGrpSpPr>
            <p:cNvPr id="1631" name="Google Shape;1631;p68"/>
            <p:cNvGrpSpPr/>
            <p:nvPr/>
          </p:nvGrpSpPr>
          <p:grpSpPr>
            <a:xfrm rot="-5400000">
              <a:off x="6550278" y="3846238"/>
              <a:ext cx="112131" cy="616723"/>
              <a:chOff x="1883650" y="2468875"/>
              <a:chExt cx="153620" cy="844910"/>
            </a:xfrm>
          </p:grpSpPr>
          <p:sp>
            <p:nvSpPr>
              <p:cNvPr id="1632" name="Google Shape;1632;p68"/>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3" name="Google Shape;1633;p68"/>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4" name="Google Shape;1634;p68"/>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5" name="Google Shape;1635;p68"/>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29" name="Google Shape;1629;p68"/>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36" name="Google Shape;1636;p68"/>
          <p:cNvCxnSpPr>
            <a:endCxn id="1629"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sp>
        <p:nvSpPr>
          <p:cNvPr id="1637" name="Google Shape;1637;p68"/>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638" name="Google Shape;1638;p68"/>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639" name="Google Shape;1639;p68"/>
          <p:cNvCxnSpPr>
            <a:stCxn id="1608" idx="1"/>
            <a:endCxn id="1640"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1641" name="Google Shape;1641;p68"/>
          <p:cNvCxnSpPr>
            <a:stCxn id="1617" idx="1"/>
            <a:endCxn id="1642"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sp>
        <p:nvSpPr>
          <p:cNvPr id="1640" name="Google Shape;1640;p68"/>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42" name="Google Shape;1642;p68"/>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643" name="Google Shape;1643;p68"/>
          <p:cNvCxnSpPr>
            <a:stCxn id="1629" idx="1"/>
            <a:endCxn id="1642" idx="4"/>
          </p:cNvCxnSpPr>
          <p:nvPr/>
        </p:nvCxnSpPr>
        <p:spPr>
          <a:xfrm rot="10800000">
            <a:off x="2397622" y="3574407"/>
            <a:ext cx="1846200" cy="719100"/>
          </a:xfrm>
          <a:prstGeom prst="straightConnector1">
            <a:avLst/>
          </a:prstGeom>
          <a:noFill/>
          <a:ln cap="flat" cmpd="sng" w="19050">
            <a:solidFill>
              <a:srgbClr val="7F7F7F"/>
            </a:solidFill>
            <a:prstDash val="solid"/>
            <a:round/>
            <a:headEnd len="sm" w="sm" type="none"/>
            <a:tailEnd len="med" w="med" type="stealth"/>
          </a:ln>
        </p:spPr>
      </p:cxnSp>
      <p:cxnSp>
        <p:nvCxnSpPr>
          <p:cNvPr id="1644" name="Google Shape;1644;p68"/>
          <p:cNvCxnSpPr>
            <a:stCxn id="1629" idx="1"/>
            <a:endCxn id="1640" idx="3"/>
          </p:cNvCxnSpPr>
          <p:nvPr/>
        </p:nvCxnSpPr>
        <p:spPr>
          <a:xfrm rot="10800000">
            <a:off x="1776922" y="3611907"/>
            <a:ext cx="2466900" cy="681600"/>
          </a:xfrm>
          <a:prstGeom prst="straightConnector1">
            <a:avLst/>
          </a:prstGeom>
          <a:noFill/>
          <a:ln cap="flat" cmpd="sng" w="19050">
            <a:solidFill>
              <a:srgbClr val="7F7F7F"/>
            </a:solidFill>
            <a:prstDash val="solid"/>
            <a:round/>
            <a:headEnd len="sm" w="sm" type="none"/>
            <a:tailEnd len="med" w="med" type="stealth"/>
          </a:ln>
        </p:spPr>
      </p:cxnSp>
      <p:sp>
        <p:nvSpPr>
          <p:cNvPr id="1645" name="Google Shape;1645;p68"/>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1646" name="Google Shape;1646;p68"/>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647" name="Google Shape;1647;p68"/>
          <p:cNvCxnSpPr>
            <a:stCxn id="1593" idx="1"/>
            <a:endCxn id="1648"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sp>
        <p:nvSpPr>
          <p:cNvPr id="1648" name="Google Shape;1648;p68"/>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649" name="Google Shape;1649;p68"/>
          <p:cNvCxnSpPr>
            <a:stCxn id="1629" idx="1"/>
            <a:endCxn id="1648" idx="3"/>
          </p:cNvCxnSpPr>
          <p:nvPr/>
        </p:nvCxnSpPr>
        <p:spPr>
          <a:xfrm rot="10800000">
            <a:off x="1172422" y="3611907"/>
            <a:ext cx="3071400" cy="681600"/>
          </a:xfrm>
          <a:prstGeom prst="straightConnector1">
            <a:avLst/>
          </a:prstGeom>
          <a:noFill/>
          <a:ln cap="flat" cmpd="sng" w="19050">
            <a:solidFill>
              <a:srgbClr val="7F7F7F"/>
            </a:solidFill>
            <a:prstDash val="solid"/>
            <a:round/>
            <a:headEnd len="sm" w="sm" type="none"/>
            <a:tailEnd len="med" w="med" type="stealth"/>
          </a:ln>
        </p:spPr>
      </p:cxnSp>
      <p:sp>
        <p:nvSpPr>
          <p:cNvPr id="1650" name="Google Shape;1650;p68"/>
          <p:cNvSpPr txBox="1"/>
          <p:nvPr/>
        </p:nvSpPr>
        <p:spPr>
          <a:xfrm>
            <a:off x="1201423" y="1651921"/>
            <a:ext cx="233103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3"/>
                </a:solidFill>
                <a:latin typeface="Calibri"/>
                <a:ea typeface="Calibri"/>
                <a:cs typeface="Calibri"/>
                <a:sym typeface="Calibri"/>
              </a:rPr>
              <a:t>dot product</a:t>
            </a:r>
            <a:endParaRPr/>
          </a:p>
        </p:txBody>
      </p:sp>
      <p:cxnSp>
        <p:nvCxnSpPr>
          <p:cNvPr id="1651" name="Google Shape;1651;p68"/>
          <p:cNvCxnSpPr>
            <a:stCxn id="1650" idx="2"/>
            <a:endCxn id="1642" idx="6"/>
          </p:cNvCxnSpPr>
          <p:nvPr/>
        </p:nvCxnSpPr>
        <p:spPr>
          <a:xfrm flipH="1">
            <a:off x="2341442" y="2021253"/>
            <a:ext cx="25500" cy="150000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6" name="Shape 1656"/>
        <p:cNvGrpSpPr/>
        <p:nvPr/>
      </p:nvGrpSpPr>
      <p:grpSpPr>
        <a:xfrm>
          <a:off x="0" y="0"/>
          <a:ext cx="0" cy="0"/>
          <a:chOff x="0" y="0"/>
          <a:chExt cx="0" cy="0"/>
        </a:xfrm>
      </p:grpSpPr>
      <p:sp>
        <p:nvSpPr>
          <p:cNvPr id="1657" name="Google Shape;1657;p69"/>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1658" name="Google Shape;1658;p6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659" name="Google Shape;1659;p69"/>
          <p:cNvGrpSpPr/>
          <p:nvPr/>
        </p:nvGrpSpPr>
        <p:grpSpPr>
          <a:xfrm rot="5400000">
            <a:off x="735936" y="4559168"/>
            <a:ext cx="779512" cy="265728"/>
            <a:chOff x="6223414" y="4018641"/>
            <a:chExt cx="776477" cy="280329"/>
          </a:xfrm>
        </p:grpSpPr>
        <p:grpSp>
          <p:nvGrpSpPr>
            <p:cNvPr id="1660" name="Google Shape;1660;p69"/>
            <p:cNvGrpSpPr/>
            <p:nvPr/>
          </p:nvGrpSpPr>
          <p:grpSpPr>
            <a:xfrm rot="-5400000">
              <a:off x="6550278" y="3846238"/>
              <a:ext cx="112131" cy="616723"/>
              <a:chOff x="1883650" y="2468875"/>
              <a:chExt cx="153620" cy="844910"/>
            </a:xfrm>
          </p:grpSpPr>
          <p:sp>
            <p:nvSpPr>
              <p:cNvPr id="1661" name="Google Shape;1661;p69"/>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2" name="Google Shape;1662;p69"/>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3" name="Google Shape;1663;p69"/>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4" name="Google Shape;1664;p6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65" name="Google Shape;1665;p69"/>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66" name="Google Shape;1666;p69"/>
          <p:cNvCxnSpPr>
            <a:endCxn id="1665"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667" name="Google Shape;1667;p69"/>
          <p:cNvCxnSpPr>
            <a:stCxn id="1665"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1668" name="Google Shape;1668;p69"/>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1669" name="Google Shape;1669;p69"/>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670" name="Google Shape;1670;p69"/>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671" name="Google Shape;1671;p69"/>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672" name="Google Shape;1672;p69"/>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1673" name="Google Shape;1673;p69"/>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674" name="Google Shape;1674;p69"/>
          <p:cNvGrpSpPr/>
          <p:nvPr/>
        </p:nvGrpSpPr>
        <p:grpSpPr>
          <a:xfrm rot="5400000">
            <a:off x="1343548" y="4553269"/>
            <a:ext cx="779512" cy="265728"/>
            <a:chOff x="6223414" y="4018641"/>
            <a:chExt cx="776477" cy="280329"/>
          </a:xfrm>
        </p:grpSpPr>
        <p:grpSp>
          <p:nvGrpSpPr>
            <p:cNvPr id="1675" name="Google Shape;1675;p69"/>
            <p:cNvGrpSpPr/>
            <p:nvPr/>
          </p:nvGrpSpPr>
          <p:grpSpPr>
            <a:xfrm rot="-5400000">
              <a:off x="6550278" y="3846238"/>
              <a:ext cx="112131" cy="616723"/>
              <a:chOff x="1883650" y="2468875"/>
              <a:chExt cx="153620" cy="844910"/>
            </a:xfrm>
          </p:grpSpPr>
          <p:sp>
            <p:nvSpPr>
              <p:cNvPr id="1676" name="Google Shape;1676;p69"/>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77" name="Google Shape;1677;p69"/>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78" name="Google Shape;1678;p69"/>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79" name="Google Shape;1679;p6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80" name="Google Shape;1680;p69"/>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81" name="Google Shape;1681;p69"/>
          <p:cNvCxnSpPr>
            <a:endCxn id="1680"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682" name="Google Shape;1682;p69"/>
          <p:cNvCxnSpPr>
            <a:stCxn id="1680"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683" name="Google Shape;1683;p69"/>
          <p:cNvGrpSpPr/>
          <p:nvPr/>
        </p:nvGrpSpPr>
        <p:grpSpPr>
          <a:xfrm rot="5400000">
            <a:off x="1938462" y="4553269"/>
            <a:ext cx="779512" cy="265728"/>
            <a:chOff x="6223414" y="4018641"/>
            <a:chExt cx="776477" cy="280329"/>
          </a:xfrm>
        </p:grpSpPr>
        <p:grpSp>
          <p:nvGrpSpPr>
            <p:cNvPr id="1684" name="Google Shape;1684;p69"/>
            <p:cNvGrpSpPr/>
            <p:nvPr/>
          </p:nvGrpSpPr>
          <p:grpSpPr>
            <a:xfrm rot="-5400000">
              <a:off x="6550278" y="3846238"/>
              <a:ext cx="112131" cy="616723"/>
              <a:chOff x="1883650" y="2468875"/>
              <a:chExt cx="153620" cy="844910"/>
            </a:xfrm>
          </p:grpSpPr>
          <p:sp>
            <p:nvSpPr>
              <p:cNvPr id="1685" name="Google Shape;1685;p69"/>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86" name="Google Shape;1686;p69"/>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87" name="Google Shape;1687;p69"/>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88" name="Google Shape;1688;p6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89" name="Google Shape;1689;p69"/>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90" name="Google Shape;1690;p69"/>
          <p:cNvCxnSpPr>
            <a:endCxn id="1689"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691" name="Google Shape;1691;p69"/>
          <p:cNvCxnSpPr>
            <a:stCxn id="1689"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692" name="Google Shape;1692;p69"/>
          <p:cNvGrpSpPr/>
          <p:nvPr/>
        </p:nvGrpSpPr>
        <p:grpSpPr>
          <a:xfrm rot="5400000">
            <a:off x="2548883" y="4550399"/>
            <a:ext cx="779512" cy="265728"/>
            <a:chOff x="6223414" y="4018641"/>
            <a:chExt cx="776477" cy="280329"/>
          </a:xfrm>
        </p:grpSpPr>
        <p:grpSp>
          <p:nvGrpSpPr>
            <p:cNvPr id="1693" name="Google Shape;1693;p69"/>
            <p:cNvGrpSpPr/>
            <p:nvPr/>
          </p:nvGrpSpPr>
          <p:grpSpPr>
            <a:xfrm rot="-5400000">
              <a:off x="6550278" y="3846238"/>
              <a:ext cx="112131" cy="616723"/>
              <a:chOff x="1883650" y="2468875"/>
              <a:chExt cx="153620" cy="844910"/>
            </a:xfrm>
          </p:grpSpPr>
          <p:sp>
            <p:nvSpPr>
              <p:cNvPr id="1694" name="Google Shape;1694;p69"/>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5" name="Google Shape;1695;p69"/>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6" name="Google Shape;1696;p69"/>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7" name="Google Shape;1697;p6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98" name="Google Shape;1698;p69"/>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99" name="Google Shape;1699;p69"/>
          <p:cNvCxnSpPr>
            <a:endCxn id="1698"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700" name="Google Shape;1700;p69"/>
          <p:cNvCxnSpPr>
            <a:stCxn id="1698" idx="0"/>
            <a:endCxn id="1701"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702" name="Google Shape;1702;p69"/>
          <p:cNvGrpSpPr/>
          <p:nvPr/>
        </p:nvGrpSpPr>
        <p:grpSpPr>
          <a:xfrm rot="5400000">
            <a:off x="3854066" y="4550399"/>
            <a:ext cx="779512" cy="265728"/>
            <a:chOff x="6223414" y="4018641"/>
            <a:chExt cx="776477" cy="280329"/>
          </a:xfrm>
        </p:grpSpPr>
        <p:grpSp>
          <p:nvGrpSpPr>
            <p:cNvPr id="1703" name="Google Shape;1703;p69"/>
            <p:cNvGrpSpPr/>
            <p:nvPr/>
          </p:nvGrpSpPr>
          <p:grpSpPr>
            <a:xfrm rot="-5400000">
              <a:off x="6550278" y="3846238"/>
              <a:ext cx="112131" cy="616723"/>
              <a:chOff x="1883650" y="2468875"/>
              <a:chExt cx="153620" cy="844910"/>
            </a:xfrm>
          </p:grpSpPr>
          <p:sp>
            <p:nvSpPr>
              <p:cNvPr id="1704" name="Google Shape;1704;p69"/>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5" name="Google Shape;1705;p69"/>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6" name="Google Shape;1706;p69"/>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7" name="Google Shape;1707;p69"/>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01" name="Google Shape;1701;p69"/>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708" name="Google Shape;1708;p69"/>
          <p:cNvCxnSpPr>
            <a:endCxn id="1701"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sp>
        <p:nvSpPr>
          <p:cNvPr id="1709" name="Google Shape;1709;p69"/>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710" name="Google Shape;1710;p69"/>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711" name="Google Shape;1711;p69"/>
          <p:cNvCxnSpPr>
            <a:stCxn id="1680" idx="1"/>
            <a:endCxn id="1712"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1713" name="Google Shape;1713;p69"/>
          <p:cNvCxnSpPr>
            <a:stCxn id="1689" idx="1"/>
            <a:endCxn id="1714"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1715" name="Google Shape;1715;p69"/>
          <p:cNvCxnSpPr>
            <a:stCxn id="1698" idx="1"/>
            <a:endCxn id="1716"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1712" name="Google Shape;1712;p69"/>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4" name="Google Shape;1714;p69"/>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6" name="Google Shape;1716;p69"/>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717" name="Google Shape;1717;p69"/>
          <p:cNvCxnSpPr>
            <a:stCxn id="1701" idx="1"/>
            <a:endCxn id="1716" idx="4"/>
          </p:cNvCxnSpPr>
          <p:nvPr/>
        </p:nvCxnSpPr>
        <p:spPr>
          <a:xfrm rot="10800000">
            <a:off x="3002122" y="3574407"/>
            <a:ext cx="1241700" cy="719100"/>
          </a:xfrm>
          <a:prstGeom prst="straightConnector1">
            <a:avLst/>
          </a:prstGeom>
          <a:noFill/>
          <a:ln cap="flat" cmpd="sng" w="19050">
            <a:solidFill>
              <a:srgbClr val="7F7F7F"/>
            </a:solidFill>
            <a:prstDash val="solid"/>
            <a:round/>
            <a:headEnd len="sm" w="sm" type="none"/>
            <a:tailEnd len="med" w="med" type="stealth"/>
          </a:ln>
        </p:spPr>
      </p:cxnSp>
      <p:cxnSp>
        <p:nvCxnSpPr>
          <p:cNvPr id="1718" name="Google Shape;1718;p69"/>
          <p:cNvCxnSpPr>
            <a:stCxn id="1701" idx="1"/>
            <a:endCxn id="1714" idx="4"/>
          </p:cNvCxnSpPr>
          <p:nvPr/>
        </p:nvCxnSpPr>
        <p:spPr>
          <a:xfrm rot="10800000">
            <a:off x="2397622" y="3574407"/>
            <a:ext cx="1846200" cy="719100"/>
          </a:xfrm>
          <a:prstGeom prst="straightConnector1">
            <a:avLst/>
          </a:prstGeom>
          <a:noFill/>
          <a:ln cap="flat" cmpd="sng" w="19050">
            <a:solidFill>
              <a:srgbClr val="7F7F7F"/>
            </a:solidFill>
            <a:prstDash val="solid"/>
            <a:round/>
            <a:headEnd len="sm" w="sm" type="none"/>
            <a:tailEnd len="med" w="med" type="stealth"/>
          </a:ln>
        </p:spPr>
      </p:cxnSp>
      <p:cxnSp>
        <p:nvCxnSpPr>
          <p:cNvPr id="1719" name="Google Shape;1719;p69"/>
          <p:cNvCxnSpPr>
            <a:stCxn id="1701" idx="1"/>
            <a:endCxn id="1712" idx="3"/>
          </p:cNvCxnSpPr>
          <p:nvPr/>
        </p:nvCxnSpPr>
        <p:spPr>
          <a:xfrm rot="10800000">
            <a:off x="1776922" y="3611907"/>
            <a:ext cx="2466900" cy="681600"/>
          </a:xfrm>
          <a:prstGeom prst="straightConnector1">
            <a:avLst/>
          </a:prstGeom>
          <a:noFill/>
          <a:ln cap="flat" cmpd="sng" w="19050">
            <a:solidFill>
              <a:srgbClr val="7F7F7F"/>
            </a:solidFill>
            <a:prstDash val="solid"/>
            <a:round/>
            <a:headEnd len="sm" w="sm" type="none"/>
            <a:tailEnd len="med" w="med" type="stealth"/>
          </a:ln>
        </p:spPr>
      </p:cxnSp>
      <p:sp>
        <p:nvSpPr>
          <p:cNvPr id="1720" name="Google Shape;1720;p69"/>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1721" name="Google Shape;1721;p69"/>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722" name="Google Shape;1722;p69"/>
          <p:cNvCxnSpPr>
            <a:stCxn id="1665" idx="1"/>
            <a:endCxn id="1723"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sp>
        <p:nvSpPr>
          <p:cNvPr id="1723" name="Google Shape;1723;p69"/>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724" name="Google Shape;1724;p69"/>
          <p:cNvCxnSpPr>
            <a:stCxn id="1701" idx="1"/>
            <a:endCxn id="1723" idx="3"/>
          </p:cNvCxnSpPr>
          <p:nvPr/>
        </p:nvCxnSpPr>
        <p:spPr>
          <a:xfrm rot="10800000">
            <a:off x="1172422" y="3611907"/>
            <a:ext cx="3071400" cy="681600"/>
          </a:xfrm>
          <a:prstGeom prst="straightConnector1">
            <a:avLst/>
          </a:prstGeom>
          <a:noFill/>
          <a:ln cap="flat" cmpd="sng" w="19050">
            <a:solidFill>
              <a:srgbClr val="7F7F7F"/>
            </a:solidFill>
            <a:prstDash val="solid"/>
            <a:round/>
            <a:headEnd len="sm" w="sm" type="none"/>
            <a:tailEnd len="med" w="med" type="stealth"/>
          </a:ln>
        </p:spPr>
      </p:cxnSp>
      <p:sp>
        <p:nvSpPr>
          <p:cNvPr id="1725" name="Google Shape;1725;p69"/>
          <p:cNvSpPr txBox="1"/>
          <p:nvPr/>
        </p:nvSpPr>
        <p:spPr>
          <a:xfrm>
            <a:off x="1201423" y="1651921"/>
            <a:ext cx="233103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3"/>
                </a:solidFill>
                <a:latin typeface="Calibri"/>
                <a:ea typeface="Calibri"/>
                <a:cs typeface="Calibri"/>
                <a:sym typeface="Calibri"/>
              </a:rPr>
              <a:t>dot product</a:t>
            </a:r>
            <a:endParaRPr/>
          </a:p>
        </p:txBody>
      </p:sp>
      <p:cxnSp>
        <p:nvCxnSpPr>
          <p:cNvPr id="1726" name="Google Shape;1726;p69"/>
          <p:cNvCxnSpPr>
            <a:stCxn id="1725" idx="2"/>
            <a:endCxn id="1716" idx="6"/>
          </p:cNvCxnSpPr>
          <p:nvPr/>
        </p:nvCxnSpPr>
        <p:spPr>
          <a:xfrm>
            <a:off x="2366942" y="2021253"/>
            <a:ext cx="578700" cy="150000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1" name="Shape 1731"/>
        <p:cNvGrpSpPr/>
        <p:nvPr/>
      </p:nvGrpSpPr>
      <p:grpSpPr>
        <a:xfrm>
          <a:off x="0" y="0"/>
          <a:ext cx="0" cy="0"/>
          <a:chOff x="0" y="0"/>
          <a:chExt cx="0" cy="0"/>
        </a:xfrm>
      </p:grpSpPr>
      <p:sp>
        <p:nvSpPr>
          <p:cNvPr id="1732" name="Google Shape;1732;p70"/>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1733" name="Google Shape;1733;p7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734" name="Google Shape;1734;p70"/>
          <p:cNvGrpSpPr/>
          <p:nvPr/>
        </p:nvGrpSpPr>
        <p:grpSpPr>
          <a:xfrm rot="5400000">
            <a:off x="735936" y="4559168"/>
            <a:ext cx="779512" cy="265728"/>
            <a:chOff x="6223414" y="4018641"/>
            <a:chExt cx="776477" cy="280329"/>
          </a:xfrm>
        </p:grpSpPr>
        <p:grpSp>
          <p:nvGrpSpPr>
            <p:cNvPr id="1735" name="Google Shape;1735;p70"/>
            <p:cNvGrpSpPr/>
            <p:nvPr/>
          </p:nvGrpSpPr>
          <p:grpSpPr>
            <a:xfrm rot="-5400000">
              <a:off x="6550278" y="3846238"/>
              <a:ext cx="112131" cy="616723"/>
              <a:chOff x="1883650" y="2468875"/>
              <a:chExt cx="153620" cy="844910"/>
            </a:xfrm>
          </p:grpSpPr>
          <p:sp>
            <p:nvSpPr>
              <p:cNvPr id="1736" name="Google Shape;1736;p70"/>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37" name="Google Shape;1737;p70"/>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38" name="Google Shape;1738;p7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39" name="Google Shape;1739;p70"/>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40" name="Google Shape;1740;p7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741" name="Google Shape;1741;p70"/>
          <p:cNvCxnSpPr>
            <a:endCxn id="1740"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742" name="Google Shape;1742;p70"/>
          <p:cNvCxnSpPr>
            <a:stCxn id="1740"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1743" name="Google Shape;1743;p70"/>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1744" name="Google Shape;1744;p70"/>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745" name="Google Shape;1745;p70"/>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746" name="Google Shape;1746;p70"/>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747" name="Google Shape;1747;p70"/>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1748" name="Google Shape;1748;p70"/>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749" name="Google Shape;1749;p70"/>
          <p:cNvGrpSpPr/>
          <p:nvPr/>
        </p:nvGrpSpPr>
        <p:grpSpPr>
          <a:xfrm rot="5400000">
            <a:off x="1343548" y="4553269"/>
            <a:ext cx="779512" cy="265728"/>
            <a:chOff x="6223414" y="4018641"/>
            <a:chExt cx="776477" cy="280329"/>
          </a:xfrm>
        </p:grpSpPr>
        <p:grpSp>
          <p:nvGrpSpPr>
            <p:cNvPr id="1750" name="Google Shape;1750;p70"/>
            <p:cNvGrpSpPr/>
            <p:nvPr/>
          </p:nvGrpSpPr>
          <p:grpSpPr>
            <a:xfrm rot="-5400000">
              <a:off x="6550278" y="3846238"/>
              <a:ext cx="112131" cy="616723"/>
              <a:chOff x="1883650" y="2468875"/>
              <a:chExt cx="153620" cy="844910"/>
            </a:xfrm>
          </p:grpSpPr>
          <p:sp>
            <p:nvSpPr>
              <p:cNvPr id="1751" name="Google Shape;1751;p70"/>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2" name="Google Shape;1752;p70"/>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3" name="Google Shape;1753;p7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4" name="Google Shape;1754;p70"/>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55" name="Google Shape;1755;p7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756" name="Google Shape;1756;p70"/>
          <p:cNvCxnSpPr>
            <a:endCxn id="1755"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757" name="Google Shape;1757;p70"/>
          <p:cNvCxnSpPr>
            <a:stCxn id="1755"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758" name="Google Shape;1758;p70"/>
          <p:cNvGrpSpPr/>
          <p:nvPr/>
        </p:nvGrpSpPr>
        <p:grpSpPr>
          <a:xfrm rot="5400000">
            <a:off x="1938462" y="4553269"/>
            <a:ext cx="779512" cy="265728"/>
            <a:chOff x="6223414" y="4018641"/>
            <a:chExt cx="776477" cy="280329"/>
          </a:xfrm>
        </p:grpSpPr>
        <p:grpSp>
          <p:nvGrpSpPr>
            <p:cNvPr id="1759" name="Google Shape;1759;p70"/>
            <p:cNvGrpSpPr/>
            <p:nvPr/>
          </p:nvGrpSpPr>
          <p:grpSpPr>
            <a:xfrm rot="-5400000">
              <a:off x="6550278" y="3846238"/>
              <a:ext cx="112131" cy="616723"/>
              <a:chOff x="1883650" y="2468875"/>
              <a:chExt cx="153620" cy="844910"/>
            </a:xfrm>
          </p:grpSpPr>
          <p:sp>
            <p:nvSpPr>
              <p:cNvPr id="1760" name="Google Shape;1760;p70"/>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1" name="Google Shape;1761;p70"/>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2" name="Google Shape;1762;p7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3" name="Google Shape;1763;p70"/>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64" name="Google Shape;1764;p7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765" name="Google Shape;1765;p70"/>
          <p:cNvCxnSpPr>
            <a:endCxn id="1764"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766" name="Google Shape;1766;p70"/>
          <p:cNvCxnSpPr>
            <a:stCxn id="1764"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767" name="Google Shape;1767;p70"/>
          <p:cNvGrpSpPr/>
          <p:nvPr/>
        </p:nvGrpSpPr>
        <p:grpSpPr>
          <a:xfrm rot="5400000">
            <a:off x="2548883" y="4550399"/>
            <a:ext cx="779512" cy="265728"/>
            <a:chOff x="6223414" y="4018641"/>
            <a:chExt cx="776477" cy="280329"/>
          </a:xfrm>
        </p:grpSpPr>
        <p:grpSp>
          <p:nvGrpSpPr>
            <p:cNvPr id="1768" name="Google Shape;1768;p70"/>
            <p:cNvGrpSpPr/>
            <p:nvPr/>
          </p:nvGrpSpPr>
          <p:grpSpPr>
            <a:xfrm rot="-5400000">
              <a:off x="6550278" y="3846238"/>
              <a:ext cx="112131" cy="616723"/>
              <a:chOff x="1883650" y="2468875"/>
              <a:chExt cx="153620" cy="844910"/>
            </a:xfrm>
          </p:grpSpPr>
          <p:sp>
            <p:nvSpPr>
              <p:cNvPr id="1769" name="Google Shape;1769;p70"/>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0" name="Google Shape;1770;p70"/>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1" name="Google Shape;1771;p7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2" name="Google Shape;1772;p70"/>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73" name="Google Shape;1773;p7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774" name="Google Shape;1774;p70"/>
          <p:cNvCxnSpPr>
            <a:endCxn id="1773"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775" name="Google Shape;1775;p70"/>
          <p:cNvCxnSpPr>
            <a:stCxn id="1773" idx="0"/>
            <a:endCxn id="1776"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777" name="Google Shape;1777;p70"/>
          <p:cNvGrpSpPr/>
          <p:nvPr/>
        </p:nvGrpSpPr>
        <p:grpSpPr>
          <a:xfrm rot="5400000">
            <a:off x="3854066" y="4550399"/>
            <a:ext cx="779512" cy="265728"/>
            <a:chOff x="6223414" y="4018641"/>
            <a:chExt cx="776477" cy="280329"/>
          </a:xfrm>
        </p:grpSpPr>
        <p:grpSp>
          <p:nvGrpSpPr>
            <p:cNvPr id="1778" name="Google Shape;1778;p70"/>
            <p:cNvGrpSpPr/>
            <p:nvPr/>
          </p:nvGrpSpPr>
          <p:grpSpPr>
            <a:xfrm rot="-5400000">
              <a:off x="6550278" y="3846238"/>
              <a:ext cx="112131" cy="616723"/>
              <a:chOff x="1883650" y="2468875"/>
              <a:chExt cx="153620" cy="844910"/>
            </a:xfrm>
          </p:grpSpPr>
          <p:sp>
            <p:nvSpPr>
              <p:cNvPr id="1779" name="Google Shape;1779;p7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0" name="Google Shape;1780;p7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1" name="Google Shape;1781;p70"/>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2" name="Google Shape;1782;p70"/>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76" name="Google Shape;1776;p7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783" name="Google Shape;1783;p70"/>
          <p:cNvCxnSpPr>
            <a:endCxn id="1776"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sp>
        <p:nvSpPr>
          <p:cNvPr id="1784" name="Google Shape;1784;p70"/>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785" name="Google Shape;1785;p70"/>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786" name="Google Shape;1786;p70"/>
          <p:cNvCxnSpPr>
            <a:stCxn id="1755" idx="1"/>
            <a:endCxn id="1787"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1788" name="Google Shape;1788;p70"/>
          <p:cNvCxnSpPr>
            <a:stCxn id="1764" idx="1"/>
            <a:endCxn id="1789"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1790" name="Google Shape;1790;p70"/>
          <p:cNvCxnSpPr>
            <a:stCxn id="1773" idx="1"/>
            <a:endCxn id="1791"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1787" name="Google Shape;1787;p70"/>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9" name="Google Shape;1789;p70"/>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91" name="Google Shape;1791;p70"/>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792" name="Google Shape;1792;p70"/>
          <p:cNvCxnSpPr>
            <a:stCxn id="1776" idx="1"/>
            <a:endCxn id="1791" idx="4"/>
          </p:cNvCxnSpPr>
          <p:nvPr/>
        </p:nvCxnSpPr>
        <p:spPr>
          <a:xfrm rot="10800000">
            <a:off x="3002122" y="3574407"/>
            <a:ext cx="1241700" cy="719100"/>
          </a:xfrm>
          <a:prstGeom prst="straightConnector1">
            <a:avLst/>
          </a:prstGeom>
          <a:noFill/>
          <a:ln cap="flat" cmpd="sng" w="19050">
            <a:solidFill>
              <a:srgbClr val="7F7F7F"/>
            </a:solidFill>
            <a:prstDash val="solid"/>
            <a:round/>
            <a:headEnd len="sm" w="sm" type="none"/>
            <a:tailEnd len="med" w="med" type="stealth"/>
          </a:ln>
        </p:spPr>
      </p:cxnSp>
      <p:cxnSp>
        <p:nvCxnSpPr>
          <p:cNvPr id="1793" name="Google Shape;1793;p70"/>
          <p:cNvCxnSpPr>
            <a:stCxn id="1776" idx="1"/>
            <a:endCxn id="1789" idx="4"/>
          </p:cNvCxnSpPr>
          <p:nvPr/>
        </p:nvCxnSpPr>
        <p:spPr>
          <a:xfrm rot="10800000">
            <a:off x="2397622" y="3574407"/>
            <a:ext cx="1846200" cy="719100"/>
          </a:xfrm>
          <a:prstGeom prst="straightConnector1">
            <a:avLst/>
          </a:prstGeom>
          <a:noFill/>
          <a:ln cap="flat" cmpd="sng" w="19050">
            <a:solidFill>
              <a:srgbClr val="7F7F7F"/>
            </a:solidFill>
            <a:prstDash val="solid"/>
            <a:round/>
            <a:headEnd len="sm" w="sm" type="none"/>
            <a:tailEnd len="med" w="med" type="stealth"/>
          </a:ln>
        </p:spPr>
      </p:cxnSp>
      <p:cxnSp>
        <p:nvCxnSpPr>
          <p:cNvPr id="1794" name="Google Shape;1794;p70"/>
          <p:cNvCxnSpPr>
            <a:stCxn id="1776" idx="1"/>
            <a:endCxn id="1787" idx="3"/>
          </p:cNvCxnSpPr>
          <p:nvPr/>
        </p:nvCxnSpPr>
        <p:spPr>
          <a:xfrm rot="10800000">
            <a:off x="1776922" y="3611907"/>
            <a:ext cx="2466900" cy="681600"/>
          </a:xfrm>
          <a:prstGeom prst="straightConnector1">
            <a:avLst/>
          </a:prstGeom>
          <a:noFill/>
          <a:ln cap="flat" cmpd="sng" w="19050">
            <a:solidFill>
              <a:srgbClr val="7F7F7F"/>
            </a:solidFill>
            <a:prstDash val="solid"/>
            <a:round/>
            <a:headEnd len="sm" w="sm" type="none"/>
            <a:tailEnd len="med" w="med" type="stealth"/>
          </a:ln>
        </p:spPr>
      </p:cxnSp>
      <p:sp>
        <p:nvSpPr>
          <p:cNvPr id="1795" name="Google Shape;1795;p70"/>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1796" name="Google Shape;1796;p70"/>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797" name="Google Shape;1797;p70"/>
          <p:cNvCxnSpPr>
            <a:stCxn id="1740" idx="1"/>
            <a:endCxn id="1798"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sp>
        <p:nvSpPr>
          <p:cNvPr id="1798" name="Google Shape;1798;p70"/>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799" name="Google Shape;1799;p70"/>
          <p:cNvCxnSpPr>
            <a:stCxn id="1776" idx="1"/>
            <a:endCxn id="1798" idx="3"/>
          </p:cNvCxnSpPr>
          <p:nvPr/>
        </p:nvCxnSpPr>
        <p:spPr>
          <a:xfrm rot="10800000">
            <a:off x="1172422" y="3611907"/>
            <a:ext cx="3071400" cy="681600"/>
          </a:xfrm>
          <a:prstGeom prst="straightConnector1">
            <a:avLst/>
          </a:prstGeom>
          <a:noFill/>
          <a:ln cap="flat" cmpd="sng" w="19050">
            <a:solidFill>
              <a:srgbClr val="7F7F7F"/>
            </a:solidFill>
            <a:prstDash val="solid"/>
            <a:round/>
            <a:headEnd len="sm" w="sm" type="none"/>
            <a:tailEnd len="med" w="med" type="stealth"/>
          </a:ln>
        </p:spPr>
      </p:cxnSp>
      <p:grpSp>
        <p:nvGrpSpPr>
          <p:cNvPr id="1800" name="Google Shape;1800;p70"/>
          <p:cNvGrpSpPr/>
          <p:nvPr/>
        </p:nvGrpSpPr>
        <p:grpSpPr>
          <a:xfrm>
            <a:off x="1258662" y="1398527"/>
            <a:ext cx="4354873" cy="931165"/>
            <a:chOff x="1258662" y="1398527"/>
            <a:chExt cx="4354873" cy="931165"/>
          </a:xfrm>
        </p:grpSpPr>
        <p:sp>
          <p:nvSpPr>
            <p:cNvPr id="1801" name="Google Shape;1801;p70"/>
            <p:cNvSpPr txBox="1"/>
            <p:nvPr/>
          </p:nvSpPr>
          <p:spPr>
            <a:xfrm>
              <a:off x="2210862" y="1398527"/>
              <a:ext cx="3402673"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accent3"/>
                  </a:solidFill>
                  <a:latin typeface="Calibri"/>
                  <a:ea typeface="Calibri"/>
                  <a:cs typeface="Calibri"/>
                  <a:sym typeface="Calibri"/>
                </a:rPr>
                <a:t>On this decoder timestep, we’re mostly focusing on the first encoder hidden state (</a:t>
              </a:r>
              <a:r>
                <a:rPr i="1" lang="en-US" sz="1800">
                  <a:solidFill>
                    <a:schemeClr val="accent3"/>
                  </a:solidFill>
                  <a:latin typeface="Calibri"/>
                  <a:ea typeface="Calibri"/>
                  <a:cs typeface="Calibri"/>
                  <a:sym typeface="Calibri"/>
                </a:rPr>
                <a:t>”les”</a:t>
              </a:r>
              <a:r>
                <a:rPr lang="en-US" sz="1800">
                  <a:solidFill>
                    <a:schemeClr val="accent3"/>
                  </a:solidFill>
                  <a:latin typeface="Calibri"/>
                  <a:ea typeface="Calibri"/>
                  <a:cs typeface="Calibri"/>
                  <a:sym typeface="Calibri"/>
                </a:rPr>
                <a:t>)</a:t>
              </a:r>
              <a:endParaRPr/>
            </a:p>
          </p:txBody>
        </p:sp>
        <p:cxnSp>
          <p:nvCxnSpPr>
            <p:cNvPr id="1802" name="Google Shape;1802;p70"/>
            <p:cNvCxnSpPr>
              <a:stCxn id="1801" idx="1"/>
            </p:cNvCxnSpPr>
            <p:nvPr/>
          </p:nvCxnSpPr>
          <p:spPr>
            <a:xfrm flipH="1">
              <a:off x="1258662" y="1860192"/>
              <a:ext cx="952200" cy="46950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grpSp>
      <p:grpSp>
        <p:nvGrpSpPr>
          <p:cNvPr id="1803" name="Google Shape;1803;p70"/>
          <p:cNvGrpSpPr/>
          <p:nvPr/>
        </p:nvGrpSpPr>
        <p:grpSpPr>
          <a:xfrm>
            <a:off x="-27700" y="1801774"/>
            <a:ext cx="3319610" cy="1307867"/>
            <a:chOff x="-27700" y="1801774"/>
            <a:chExt cx="3319610" cy="1307867"/>
          </a:xfrm>
        </p:grpSpPr>
        <p:cxnSp>
          <p:nvCxnSpPr>
            <p:cNvPr id="1804" name="Google Shape;1804;p70"/>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1805" name="Google Shape;1805;p70"/>
            <p:cNvSpPr/>
            <p:nvPr/>
          </p:nvSpPr>
          <p:spPr>
            <a:xfrm>
              <a:off x="1066886" y="2292306"/>
              <a:ext cx="136163" cy="476001"/>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06" name="Google Shape;1806;p70"/>
            <p:cNvSpPr/>
            <p:nvPr/>
          </p:nvSpPr>
          <p:spPr>
            <a:xfrm>
              <a:off x="1670682"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07" name="Google Shape;1807;p70"/>
            <p:cNvSpPr/>
            <p:nvPr/>
          </p:nvSpPr>
          <p:spPr>
            <a:xfrm>
              <a:off x="2274478"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08" name="Google Shape;1808;p70"/>
            <p:cNvSpPr/>
            <p:nvPr/>
          </p:nvSpPr>
          <p:spPr>
            <a:xfrm>
              <a:off x="2878274"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09" name="Google Shape;1809;p70"/>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1810" name="Google Shape;1810;p70"/>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grpSp>
      <p:grpSp>
        <p:nvGrpSpPr>
          <p:cNvPr id="1811" name="Google Shape;1811;p70"/>
          <p:cNvGrpSpPr/>
          <p:nvPr/>
        </p:nvGrpSpPr>
        <p:grpSpPr>
          <a:xfrm>
            <a:off x="1132568" y="2758992"/>
            <a:ext cx="6208270" cy="762068"/>
            <a:chOff x="1132568" y="2758992"/>
            <a:chExt cx="6208270" cy="762068"/>
          </a:xfrm>
        </p:grpSpPr>
        <p:sp>
          <p:nvSpPr>
            <p:cNvPr id="1812" name="Google Shape;1812;p70"/>
            <p:cNvSpPr txBox="1"/>
            <p:nvPr/>
          </p:nvSpPr>
          <p:spPr>
            <a:xfrm>
              <a:off x="4195887" y="2758992"/>
              <a:ext cx="3144950"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3"/>
                  </a:solidFill>
                  <a:latin typeface="Calibri"/>
                  <a:ea typeface="Calibri"/>
                  <a:cs typeface="Calibri"/>
                  <a:sym typeface="Calibri"/>
                </a:rPr>
                <a:t>Take softmax to turn the scores into a probability distribution</a:t>
              </a:r>
              <a:endParaRPr/>
            </a:p>
          </p:txBody>
        </p:sp>
        <p:cxnSp>
          <p:nvCxnSpPr>
            <p:cNvPr id="1813" name="Google Shape;1813;p70"/>
            <p:cNvCxnSpPr>
              <a:stCxn id="1812" idx="1"/>
            </p:cNvCxnSpPr>
            <p:nvPr/>
          </p:nvCxnSpPr>
          <p:spPr>
            <a:xfrm flipH="1">
              <a:off x="3423687" y="3082157"/>
              <a:ext cx="772200" cy="90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cxnSp>
          <p:nvCxnSpPr>
            <p:cNvPr id="1814" name="Google Shape;1814;p70"/>
            <p:cNvCxnSpPr>
              <a:endCxn id="1805" idx="2"/>
            </p:cNvCxnSpPr>
            <p:nvPr/>
          </p:nvCxnSpPr>
          <p:spPr>
            <a:xfrm flipH="1" rot="10800000">
              <a:off x="1132568" y="2768307"/>
              <a:ext cx="2400" cy="752700"/>
            </a:xfrm>
            <a:prstGeom prst="straightConnector1">
              <a:avLst/>
            </a:prstGeom>
            <a:noFill/>
            <a:ln cap="flat" cmpd="sng" w="19050">
              <a:solidFill>
                <a:srgbClr val="7F7F7F"/>
              </a:solidFill>
              <a:prstDash val="solid"/>
              <a:round/>
              <a:headEnd len="sm" w="sm" type="none"/>
              <a:tailEnd len="med" w="med" type="stealth"/>
            </a:ln>
          </p:spPr>
        </p:cxnSp>
        <p:cxnSp>
          <p:nvCxnSpPr>
            <p:cNvPr id="1815" name="Google Shape;1815;p70"/>
            <p:cNvCxnSpPr>
              <a:endCxn id="1806" idx="2"/>
            </p:cNvCxnSpPr>
            <p:nvPr/>
          </p:nvCxnSpPr>
          <p:spPr>
            <a:xfrm flipH="1" rot="10800000">
              <a:off x="1736964" y="2759060"/>
              <a:ext cx="1800" cy="762000"/>
            </a:xfrm>
            <a:prstGeom prst="straightConnector1">
              <a:avLst/>
            </a:prstGeom>
            <a:noFill/>
            <a:ln cap="flat" cmpd="sng" w="19050">
              <a:solidFill>
                <a:srgbClr val="7F7F7F"/>
              </a:solidFill>
              <a:prstDash val="solid"/>
              <a:round/>
              <a:headEnd len="sm" w="sm" type="none"/>
              <a:tailEnd len="med" w="med" type="stealth"/>
            </a:ln>
          </p:spPr>
        </p:cxnSp>
        <p:cxnSp>
          <p:nvCxnSpPr>
            <p:cNvPr id="1816" name="Google Shape;1816;p70"/>
            <p:cNvCxnSpPr>
              <a:endCxn id="1807" idx="2"/>
            </p:cNvCxnSpPr>
            <p:nvPr/>
          </p:nvCxnSpPr>
          <p:spPr>
            <a:xfrm flipH="1" rot="10800000">
              <a:off x="2341359" y="2759060"/>
              <a:ext cx="1200" cy="762000"/>
            </a:xfrm>
            <a:prstGeom prst="straightConnector1">
              <a:avLst/>
            </a:prstGeom>
            <a:noFill/>
            <a:ln cap="flat" cmpd="sng" w="19050">
              <a:solidFill>
                <a:srgbClr val="7F7F7F"/>
              </a:solidFill>
              <a:prstDash val="solid"/>
              <a:round/>
              <a:headEnd len="sm" w="sm" type="none"/>
              <a:tailEnd len="med" w="med" type="stealth"/>
            </a:ln>
          </p:spPr>
        </p:cxnSp>
        <p:cxnSp>
          <p:nvCxnSpPr>
            <p:cNvPr id="1817" name="Google Shape;1817;p70"/>
            <p:cNvCxnSpPr>
              <a:endCxn id="1808" idx="2"/>
            </p:cNvCxnSpPr>
            <p:nvPr/>
          </p:nvCxnSpPr>
          <p:spPr>
            <a:xfrm flipH="1" rot="10800000">
              <a:off x="2945756" y="2759060"/>
              <a:ext cx="600" cy="762000"/>
            </a:xfrm>
            <a:prstGeom prst="straightConnector1">
              <a:avLst/>
            </a:prstGeom>
            <a:noFill/>
            <a:ln cap="flat" cmpd="sng" w="19050">
              <a:solidFill>
                <a:srgbClr val="7F7F7F"/>
              </a:solidFill>
              <a:prstDash val="solid"/>
              <a:round/>
              <a:headEnd len="sm" w="sm" type="none"/>
              <a:tailEnd len="med" w="med" type="stealth"/>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7"/>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1990s-2010s: Statistical Machine Translation</a:t>
            </a:r>
            <a:endParaRPr/>
          </a:p>
        </p:txBody>
      </p:sp>
      <p:sp>
        <p:nvSpPr>
          <p:cNvPr id="135" name="Google Shape;135;p17"/>
          <p:cNvSpPr txBox="1"/>
          <p:nvPr>
            <p:ph idx="1" type="body"/>
          </p:nvPr>
        </p:nvSpPr>
        <p:spPr>
          <a:xfrm>
            <a:off x="304799" y="1092201"/>
            <a:ext cx="8731169" cy="2925164"/>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sng" cap="none" strike="noStrike">
                <a:solidFill>
                  <a:schemeClr val="dk1"/>
                </a:solidFill>
                <a:latin typeface="Calibri"/>
                <a:ea typeface="Calibri"/>
                <a:cs typeface="Calibri"/>
                <a:sym typeface="Calibri"/>
              </a:rPr>
              <a:t>Core idea</a:t>
            </a:r>
            <a:r>
              <a:rPr b="0" i="0" lang="en-US" sz="2400" u="none" cap="none" strike="noStrike">
                <a:solidFill>
                  <a:schemeClr val="dk1"/>
                </a:solidFill>
                <a:latin typeface="Calibri"/>
                <a:ea typeface="Calibri"/>
                <a:cs typeface="Calibri"/>
                <a:sym typeface="Calibri"/>
              </a:rPr>
              <a:t>: Learn a </a:t>
            </a:r>
            <a:r>
              <a:rPr b="0" i="0" lang="en-US" sz="2400" u="none" cap="none" strike="noStrike">
                <a:solidFill>
                  <a:schemeClr val="accent3"/>
                </a:solidFill>
                <a:latin typeface="Calibri"/>
                <a:ea typeface="Calibri"/>
                <a:cs typeface="Calibri"/>
                <a:sym typeface="Calibri"/>
              </a:rPr>
              <a:t>probabilistic model </a:t>
            </a:r>
            <a:r>
              <a:rPr b="0" i="0" lang="en-US" sz="2400" u="none" cap="none" strike="noStrike">
                <a:solidFill>
                  <a:schemeClr val="dk1"/>
                </a:solidFill>
                <a:latin typeface="Calibri"/>
                <a:ea typeface="Calibri"/>
                <a:cs typeface="Calibri"/>
                <a:sym typeface="Calibri"/>
              </a:rPr>
              <a:t>from </a:t>
            </a:r>
            <a:r>
              <a:rPr b="0" i="0" lang="en-US" sz="2400" u="none" cap="none" strike="noStrike">
                <a:solidFill>
                  <a:schemeClr val="accent3"/>
                </a:solidFill>
                <a:latin typeface="Calibri"/>
                <a:ea typeface="Calibri"/>
                <a:cs typeface="Calibri"/>
                <a:sym typeface="Calibri"/>
              </a:rPr>
              <a:t>data</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Suppose we’re translating French → English.</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We want to find </a:t>
            </a:r>
            <a:r>
              <a:rPr b="0" i="0" lang="en-US" sz="2400" u="none" cap="none" strike="noStrike">
                <a:solidFill>
                  <a:schemeClr val="accent3"/>
                </a:solidFill>
                <a:latin typeface="Calibri"/>
                <a:ea typeface="Calibri"/>
                <a:cs typeface="Calibri"/>
                <a:sym typeface="Calibri"/>
              </a:rPr>
              <a:t>best English sentence </a:t>
            </a:r>
            <a:r>
              <a:rPr b="0" i="1" lang="en-US" sz="2400" u="none" cap="none" strike="noStrike">
                <a:solidFill>
                  <a:schemeClr val="dk1"/>
                </a:solidFill>
                <a:latin typeface="Calibri"/>
                <a:ea typeface="Calibri"/>
                <a:cs typeface="Calibri"/>
                <a:sym typeface="Calibri"/>
              </a:rPr>
              <a:t>y,</a:t>
            </a:r>
            <a:r>
              <a:rPr b="0" i="0" lang="en-US" sz="2400" u="none" cap="none" strike="noStrike">
                <a:solidFill>
                  <a:schemeClr val="dk1"/>
                </a:solidFill>
                <a:latin typeface="Calibri"/>
                <a:ea typeface="Calibri"/>
                <a:cs typeface="Calibri"/>
                <a:sym typeface="Calibri"/>
              </a:rPr>
              <a:t> </a:t>
            </a:r>
            <a:r>
              <a:rPr b="0" i="0" lang="en-US" sz="2400" u="none" cap="none" strike="noStrike">
                <a:solidFill>
                  <a:schemeClr val="accent3"/>
                </a:solidFill>
                <a:latin typeface="Calibri"/>
                <a:ea typeface="Calibri"/>
                <a:cs typeface="Calibri"/>
                <a:sym typeface="Calibri"/>
              </a:rPr>
              <a:t>given French sentence </a:t>
            </a:r>
            <a:r>
              <a:rPr b="0" i="1" lang="en-US" sz="2400" u="none" cap="none" strike="noStrike">
                <a:solidFill>
                  <a:schemeClr val="dk1"/>
                </a:solidFill>
                <a:latin typeface="Calibri"/>
                <a:ea typeface="Calibri"/>
                <a:cs typeface="Calibri"/>
                <a:sym typeface="Calibri"/>
              </a:rPr>
              <a:t>x</a:t>
            </a:r>
            <a:br>
              <a:rPr b="0" i="1" lang="en-US" sz="2400" u="none" cap="none" strike="noStrike">
                <a:solidFill>
                  <a:schemeClr val="dk1"/>
                </a:solidFill>
                <a:latin typeface="Calibri"/>
                <a:ea typeface="Calibri"/>
                <a:cs typeface="Calibri"/>
                <a:sym typeface="Calibri"/>
              </a:rPr>
            </a:br>
            <a:endParaRPr b="0" i="1" sz="2400" u="none" cap="none" strike="noStrike">
              <a:solidFill>
                <a:schemeClr val="dk1"/>
              </a:solidFill>
              <a:latin typeface="Calibri"/>
              <a:ea typeface="Calibri"/>
              <a:cs typeface="Calibri"/>
              <a:sym typeface="Calibri"/>
            </a:endParaRPr>
          </a:p>
          <a:p>
            <a:pPr indent="-254000" lvl="0" marL="342900" marR="0" rtl="0" algn="l">
              <a:spcBef>
                <a:spcPts val="280"/>
              </a:spcBef>
              <a:spcAft>
                <a:spcPts val="0"/>
              </a:spcAft>
              <a:buClr>
                <a:srgbClr val="CC0000"/>
              </a:buClr>
              <a:buSzPts val="1400"/>
              <a:buFont typeface="Times"/>
              <a:buNone/>
            </a:pPr>
            <a:r>
              <a:t/>
            </a:r>
            <a:endParaRPr b="0" i="0" sz="1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Use Bayes Rule to break this down into </a:t>
            </a:r>
            <a:r>
              <a:rPr b="0" i="0" lang="en-US" sz="2400" u="none" cap="none" strike="noStrike">
                <a:solidFill>
                  <a:schemeClr val="accent3"/>
                </a:solidFill>
                <a:latin typeface="Calibri"/>
                <a:ea typeface="Calibri"/>
                <a:cs typeface="Calibri"/>
                <a:sym typeface="Calibri"/>
              </a:rPr>
              <a:t>two components</a:t>
            </a:r>
            <a:r>
              <a:rPr b="0" i="0" lang="en-US" sz="2400" u="none" cap="none" strike="noStrike">
                <a:solidFill>
                  <a:schemeClr val="dk1"/>
                </a:solidFill>
                <a:latin typeface="Calibri"/>
                <a:ea typeface="Calibri"/>
                <a:cs typeface="Calibri"/>
                <a:sym typeface="Calibri"/>
              </a:rPr>
              <a:t> to be learnt separately:</a:t>
            </a:r>
            <a:endParaRPr/>
          </a:p>
        </p:txBody>
      </p:sp>
      <p:sp>
        <p:nvSpPr>
          <p:cNvPr id="136" name="Google Shape;136;p17"/>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37" name="Google Shape;137;p17"/>
          <p:cNvPicPr preferRelativeResize="0"/>
          <p:nvPr/>
        </p:nvPicPr>
        <p:blipFill rotWithShape="1">
          <a:blip r:embed="rId3">
            <a:alphaModFix/>
          </a:blip>
          <a:srcRect b="0" l="0" r="58339" t="0"/>
          <a:stretch/>
        </p:blipFill>
        <p:spPr>
          <a:xfrm>
            <a:off x="3281016" y="2554783"/>
            <a:ext cx="2581965" cy="469900"/>
          </a:xfrm>
          <a:prstGeom prst="rect">
            <a:avLst/>
          </a:prstGeom>
          <a:noFill/>
          <a:ln>
            <a:noFill/>
          </a:ln>
        </p:spPr>
      </p:pic>
      <p:pic>
        <p:nvPicPr>
          <p:cNvPr id="138" name="Google Shape;138;p17"/>
          <p:cNvPicPr preferRelativeResize="0"/>
          <p:nvPr/>
        </p:nvPicPr>
        <p:blipFill rotWithShape="1">
          <a:blip r:embed="rId3">
            <a:alphaModFix/>
          </a:blip>
          <a:srcRect b="0" l="41935" r="0" t="0"/>
          <a:stretch/>
        </p:blipFill>
        <p:spPr>
          <a:xfrm>
            <a:off x="2772682" y="3891557"/>
            <a:ext cx="3598634" cy="469900"/>
          </a:xfrm>
          <a:prstGeom prst="rect">
            <a:avLst/>
          </a:prstGeom>
          <a:noFill/>
          <a:ln>
            <a:noFill/>
          </a:ln>
        </p:spPr>
      </p:pic>
      <p:grpSp>
        <p:nvGrpSpPr>
          <p:cNvPr id="139" name="Google Shape;139;p17"/>
          <p:cNvGrpSpPr/>
          <p:nvPr/>
        </p:nvGrpSpPr>
        <p:grpSpPr>
          <a:xfrm>
            <a:off x="439153" y="4332652"/>
            <a:ext cx="5099714" cy="1850371"/>
            <a:chOff x="439153" y="4332652"/>
            <a:chExt cx="5099714" cy="1850371"/>
          </a:xfrm>
        </p:grpSpPr>
        <p:sp>
          <p:nvSpPr>
            <p:cNvPr id="140" name="Google Shape;140;p17"/>
            <p:cNvSpPr txBox="1"/>
            <p:nvPr/>
          </p:nvSpPr>
          <p:spPr>
            <a:xfrm>
              <a:off x="439153" y="4705695"/>
              <a:ext cx="3461657" cy="1477328"/>
            </a:xfrm>
            <a:prstGeom prst="rect">
              <a:avLst/>
            </a:prstGeom>
            <a:noFill/>
            <a:ln cap="flat" cmpd="sng" w="28575">
              <a:solidFill>
                <a:srgbClr val="3A87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Translation Model</a:t>
              </a: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r>
                <a:rPr lang="en-US" sz="1800">
                  <a:solidFill>
                    <a:srgbClr val="3A87FF"/>
                  </a:solidFill>
                  <a:latin typeface="Calibri"/>
                  <a:ea typeface="Calibri"/>
                  <a:cs typeface="Calibri"/>
                  <a:sym typeface="Calibri"/>
                </a:rPr>
                <a:t>Models how words and phrases should be translated. </a:t>
              </a:r>
              <a:br>
                <a:rPr lang="en-US" sz="1800">
                  <a:solidFill>
                    <a:srgbClr val="3A87FF"/>
                  </a:solidFill>
                  <a:latin typeface="Calibri"/>
                  <a:ea typeface="Calibri"/>
                  <a:cs typeface="Calibri"/>
                  <a:sym typeface="Calibri"/>
                </a:rPr>
              </a:br>
              <a:r>
                <a:rPr lang="en-US" sz="1800">
                  <a:solidFill>
                    <a:srgbClr val="3A87FF"/>
                  </a:solidFill>
                  <a:latin typeface="Calibri"/>
                  <a:ea typeface="Calibri"/>
                  <a:cs typeface="Calibri"/>
                  <a:sym typeface="Calibri"/>
                </a:rPr>
                <a:t>Learnt from parallel data.</a:t>
              </a:r>
              <a:endParaRPr/>
            </a:p>
          </p:txBody>
        </p:sp>
        <p:sp>
          <p:nvSpPr>
            <p:cNvPr id="141" name="Google Shape;141;p17"/>
            <p:cNvSpPr/>
            <p:nvPr/>
          </p:nvSpPr>
          <p:spPr>
            <a:xfrm rot="-5400000">
              <a:off x="4920526" y="3964681"/>
              <a:ext cx="250371" cy="986312"/>
            </a:xfrm>
            <a:prstGeom prst="leftBrace">
              <a:avLst>
                <a:gd fmla="val 38333" name="adj1"/>
                <a:gd fmla="val 50000" name="adj2"/>
              </a:avLst>
            </a:prstGeom>
            <a:noFill/>
            <a:ln cap="flat" cmpd="sng" w="28575">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42" name="Google Shape;142;p17"/>
            <p:cNvCxnSpPr>
              <a:stCxn id="140" idx="3"/>
            </p:cNvCxnSpPr>
            <p:nvPr/>
          </p:nvCxnSpPr>
          <p:spPr>
            <a:xfrm flipH="1" rot="10800000">
              <a:off x="3900810" y="4676659"/>
              <a:ext cx="1110900" cy="767700"/>
            </a:xfrm>
            <a:prstGeom prst="straightConnector1">
              <a:avLst/>
            </a:prstGeom>
            <a:gradFill>
              <a:gsLst>
                <a:gs pos="0">
                  <a:srgbClr val="A50021"/>
                </a:gs>
                <a:gs pos="100000">
                  <a:schemeClr val="dk1"/>
                </a:gs>
              </a:gsLst>
              <a:lin ang="0" scaled="0"/>
            </a:gradFill>
            <a:ln cap="flat" cmpd="sng" w="28575">
              <a:solidFill>
                <a:srgbClr val="3A85FE"/>
              </a:solidFill>
              <a:prstDash val="solid"/>
              <a:miter lim="800000"/>
              <a:headEnd len="sm" w="sm" type="none"/>
              <a:tailEnd len="med" w="med" type="triangle"/>
            </a:ln>
          </p:spPr>
        </p:cxnSp>
      </p:grpSp>
      <p:grpSp>
        <p:nvGrpSpPr>
          <p:cNvPr id="143" name="Google Shape;143;p17"/>
          <p:cNvGrpSpPr/>
          <p:nvPr/>
        </p:nvGrpSpPr>
        <p:grpSpPr>
          <a:xfrm>
            <a:off x="5247740" y="4326155"/>
            <a:ext cx="3788229" cy="1994183"/>
            <a:chOff x="5247740" y="4326155"/>
            <a:chExt cx="3788229" cy="1994183"/>
          </a:xfrm>
        </p:grpSpPr>
        <p:sp>
          <p:nvSpPr>
            <p:cNvPr id="144" name="Google Shape;144;p17"/>
            <p:cNvSpPr txBox="1"/>
            <p:nvPr/>
          </p:nvSpPr>
          <p:spPr>
            <a:xfrm>
              <a:off x="5247740" y="5120009"/>
              <a:ext cx="3788229" cy="1200329"/>
            </a:xfrm>
            <a:prstGeom prst="rect">
              <a:avLst/>
            </a:prstGeom>
            <a:noFill/>
            <a:ln cap="flat" cmpd="sng" w="28575">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Language Model </a:t>
              </a:r>
              <a:br>
                <a:rPr lang="en-US" sz="1800">
                  <a:solidFill>
                    <a:srgbClr val="00B050"/>
                  </a:solidFill>
                  <a:latin typeface="Calibri"/>
                  <a:ea typeface="Calibri"/>
                  <a:cs typeface="Calibri"/>
                  <a:sym typeface="Calibri"/>
                </a:rPr>
              </a:br>
              <a:br>
                <a:rPr lang="en-US" sz="1800">
                  <a:solidFill>
                    <a:srgbClr val="00B050"/>
                  </a:solidFill>
                  <a:latin typeface="Calibri"/>
                  <a:ea typeface="Calibri"/>
                  <a:cs typeface="Calibri"/>
                  <a:sym typeface="Calibri"/>
                </a:rPr>
              </a:br>
              <a:r>
                <a:rPr lang="en-US" sz="1800">
                  <a:solidFill>
                    <a:srgbClr val="00B050"/>
                  </a:solidFill>
                  <a:latin typeface="Calibri"/>
                  <a:ea typeface="Calibri"/>
                  <a:cs typeface="Calibri"/>
                  <a:sym typeface="Calibri"/>
                </a:rPr>
                <a:t>Models how to write good English. </a:t>
              </a:r>
              <a:br>
                <a:rPr lang="en-US" sz="1800">
                  <a:solidFill>
                    <a:srgbClr val="00B050"/>
                  </a:solidFill>
                  <a:latin typeface="Calibri"/>
                  <a:ea typeface="Calibri"/>
                  <a:cs typeface="Calibri"/>
                  <a:sym typeface="Calibri"/>
                </a:rPr>
              </a:br>
              <a:r>
                <a:rPr lang="en-US" sz="1800">
                  <a:solidFill>
                    <a:srgbClr val="00B050"/>
                  </a:solidFill>
                  <a:latin typeface="Calibri"/>
                  <a:ea typeface="Calibri"/>
                  <a:cs typeface="Calibri"/>
                  <a:sym typeface="Calibri"/>
                </a:rPr>
                <a:t>Learnt from monolingual data.</a:t>
              </a:r>
              <a:endParaRPr/>
            </a:p>
          </p:txBody>
        </p:sp>
        <p:sp>
          <p:nvSpPr>
            <p:cNvPr id="145" name="Google Shape;145;p17"/>
            <p:cNvSpPr/>
            <p:nvPr/>
          </p:nvSpPr>
          <p:spPr>
            <a:xfrm rot="-5400000">
              <a:off x="5847218" y="4052426"/>
              <a:ext cx="250371" cy="797829"/>
            </a:xfrm>
            <a:prstGeom prst="leftBrace">
              <a:avLst>
                <a:gd fmla="val 38333" name="adj1"/>
                <a:gd fmla="val 50000" name="adj2"/>
              </a:avLst>
            </a:prstGeom>
            <a:noFill/>
            <a:ln cap="flat" cmpd="sng" w="2857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46" name="Google Shape;146;p17"/>
            <p:cNvCxnSpPr>
              <a:stCxn id="144" idx="0"/>
            </p:cNvCxnSpPr>
            <p:nvPr/>
          </p:nvCxnSpPr>
          <p:spPr>
            <a:xfrm rot="10800000">
              <a:off x="6018954" y="4670309"/>
              <a:ext cx="1122900" cy="449700"/>
            </a:xfrm>
            <a:prstGeom prst="straightConnector1">
              <a:avLst/>
            </a:prstGeom>
            <a:gradFill>
              <a:gsLst>
                <a:gs pos="0">
                  <a:srgbClr val="A50021"/>
                </a:gs>
                <a:gs pos="100000">
                  <a:schemeClr val="dk1"/>
                </a:gs>
              </a:gsLst>
              <a:lin ang="0" scaled="0"/>
            </a:gradFill>
            <a:ln cap="flat" cmpd="sng" w="28575">
              <a:solidFill>
                <a:srgbClr val="00B050"/>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2" name="Shape 1822"/>
        <p:cNvGrpSpPr/>
        <p:nvPr/>
      </p:nvGrpSpPr>
      <p:grpSpPr>
        <a:xfrm>
          <a:off x="0" y="0"/>
          <a:ext cx="0" cy="0"/>
          <a:chOff x="0" y="0"/>
          <a:chExt cx="0" cy="0"/>
        </a:xfrm>
      </p:grpSpPr>
      <p:sp>
        <p:nvSpPr>
          <p:cNvPr id="1823" name="Google Shape;1823;p71"/>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1824" name="Google Shape;1824;p71"/>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825" name="Google Shape;1825;p71"/>
          <p:cNvGrpSpPr/>
          <p:nvPr/>
        </p:nvGrpSpPr>
        <p:grpSpPr>
          <a:xfrm rot="5400000">
            <a:off x="735936" y="4559168"/>
            <a:ext cx="779512" cy="265728"/>
            <a:chOff x="6223414" y="4018641"/>
            <a:chExt cx="776477" cy="280329"/>
          </a:xfrm>
        </p:grpSpPr>
        <p:grpSp>
          <p:nvGrpSpPr>
            <p:cNvPr id="1826" name="Google Shape;1826;p71"/>
            <p:cNvGrpSpPr/>
            <p:nvPr/>
          </p:nvGrpSpPr>
          <p:grpSpPr>
            <a:xfrm rot="-5400000">
              <a:off x="6550278" y="3846238"/>
              <a:ext cx="112131" cy="616723"/>
              <a:chOff x="1883650" y="2468875"/>
              <a:chExt cx="153620" cy="844910"/>
            </a:xfrm>
          </p:grpSpPr>
          <p:sp>
            <p:nvSpPr>
              <p:cNvPr id="1827" name="Google Shape;1827;p71"/>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28" name="Google Shape;1828;p71"/>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29" name="Google Shape;1829;p71"/>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0" name="Google Shape;1830;p71"/>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831" name="Google Shape;1831;p71"/>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832" name="Google Shape;1832;p71"/>
          <p:cNvCxnSpPr>
            <a:endCxn id="1831"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833" name="Google Shape;1833;p71"/>
          <p:cNvCxnSpPr>
            <a:stCxn id="1831"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1834" name="Google Shape;1834;p71"/>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1835" name="Google Shape;1835;p71"/>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836" name="Google Shape;1836;p71"/>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837" name="Google Shape;1837;p71"/>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838" name="Google Shape;1838;p71"/>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1839" name="Google Shape;1839;p71"/>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840" name="Google Shape;1840;p71"/>
          <p:cNvGrpSpPr/>
          <p:nvPr/>
        </p:nvGrpSpPr>
        <p:grpSpPr>
          <a:xfrm rot="5400000">
            <a:off x="1343548" y="4553269"/>
            <a:ext cx="779512" cy="265728"/>
            <a:chOff x="6223414" y="4018641"/>
            <a:chExt cx="776477" cy="280329"/>
          </a:xfrm>
        </p:grpSpPr>
        <p:grpSp>
          <p:nvGrpSpPr>
            <p:cNvPr id="1841" name="Google Shape;1841;p71"/>
            <p:cNvGrpSpPr/>
            <p:nvPr/>
          </p:nvGrpSpPr>
          <p:grpSpPr>
            <a:xfrm rot="-5400000">
              <a:off x="6550278" y="3846238"/>
              <a:ext cx="112131" cy="616723"/>
              <a:chOff x="1883650" y="2468875"/>
              <a:chExt cx="153620" cy="844910"/>
            </a:xfrm>
          </p:grpSpPr>
          <p:sp>
            <p:nvSpPr>
              <p:cNvPr id="1842" name="Google Shape;1842;p71"/>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3" name="Google Shape;1843;p71"/>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4" name="Google Shape;1844;p71"/>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5" name="Google Shape;1845;p71"/>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846" name="Google Shape;1846;p71"/>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847" name="Google Shape;1847;p71"/>
          <p:cNvCxnSpPr>
            <a:endCxn id="1846"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848" name="Google Shape;1848;p71"/>
          <p:cNvCxnSpPr>
            <a:stCxn id="1846"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849" name="Google Shape;1849;p71"/>
          <p:cNvGrpSpPr/>
          <p:nvPr/>
        </p:nvGrpSpPr>
        <p:grpSpPr>
          <a:xfrm rot="5400000">
            <a:off x="1938462" y="4553269"/>
            <a:ext cx="779512" cy="265728"/>
            <a:chOff x="6223414" y="4018641"/>
            <a:chExt cx="776477" cy="280329"/>
          </a:xfrm>
        </p:grpSpPr>
        <p:grpSp>
          <p:nvGrpSpPr>
            <p:cNvPr id="1850" name="Google Shape;1850;p71"/>
            <p:cNvGrpSpPr/>
            <p:nvPr/>
          </p:nvGrpSpPr>
          <p:grpSpPr>
            <a:xfrm rot="-5400000">
              <a:off x="6550278" y="3846238"/>
              <a:ext cx="112131" cy="616723"/>
              <a:chOff x="1883650" y="2468875"/>
              <a:chExt cx="153620" cy="844910"/>
            </a:xfrm>
          </p:grpSpPr>
          <p:sp>
            <p:nvSpPr>
              <p:cNvPr id="1851" name="Google Shape;1851;p71"/>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2" name="Google Shape;1852;p71"/>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3" name="Google Shape;1853;p71"/>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4" name="Google Shape;1854;p71"/>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855" name="Google Shape;1855;p71"/>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856" name="Google Shape;1856;p71"/>
          <p:cNvCxnSpPr>
            <a:endCxn id="1855"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857" name="Google Shape;1857;p71"/>
          <p:cNvCxnSpPr>
            <a:stCxn id="1855"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858" name="Google Shape;1858;p71"/>
          <p:cNvGrpSpPr/>
          <p:nvPr/>
        </p:nvGrpSpPr>
        <p:grpSpPr>
          <a:xfrm rot="5400000">
            <a:off x="2548883" y="4550399"/>
            <a:ext cx="779512" cy="265728"/>
            <a:chOff x="6223414" y="4018641"/>
            <a:chExt cx="776477" cy="280329"/>
          </a:xfrm>
        </p:grpSpPr>
        <p:grpSp>
          <p:nvGrpSpPr>
            <p:cNvPr id="1859" name="Google Shape;1859;p71"/>
            <p:cNvGrpSpPr/>
            <p:nvPr/>
          </p:nvGrpSpPr>
          <p:grpSpPr>
            <a:xfrm rot="-5400000">
              <a:off x="6550278" y="3846238"/>
              <a:ext cx="112131" cy="616723"/>
              <a:chOff x="1883650" y="2468875"/>
              <a:chExt cx="153620" cy="844910"/>
            </a:xfrm>
          </p:grpSpPr>
          <p:sp>
            <p:nvSpPr>
              <p:cNvPr id="1860" name="Google Shape;1860;p71"/>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61" name="Google Shape;1861;p71"/>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62" name="Google Shape;1862;p71"/>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63" name="Google Shape;1863;p71"/>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864" name="Google Shape;1864;p71"/>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865" name="Google Shape;1865;p71"/>
          <p:cNvCxnSpPr>
            <a:endCxn id="1864"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866" name="Google Shape;1866;p71"/>
          <p:cNvCxnSpPr>
            <a:stCxn id="1864" idx="0"/>
            <a:endCxn id="1867"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868" name="Google Shape;1868;p71"/>
          <p:cNvGrpSpPr/>
          <p:nvPr/>
        </p:nvGrpSpPr>
        <p:grpSpPr>
          <a:xfrm rot="5400000">
            <a:off x="3854066" y="4550399"/>
            <a:ext cx="779512" cy="265728"/>
            <a:chOff x="6223414" y="4018641"/>
            <a:chExt cx="776477" cy="280329"/>
          </a:xfrm>
        </p:grpSpPr>
        <p:grpSp>
          <p:nvGrpSpPr>
            <p:cNvPr id="1869" name="Google Shape;1869;p71"/>
            <p:cNvGrpSpPr/>
            <p:nvPr/>
          </p:nvGrpSpPr>
          <p:grpSpPr>
            <a:xfrm rot="-5400000">
              <a:off x="6550278" y="3846238"/>
              <a:ext cx="112131" cy="616723"/>
              <a:chOff x="1883650" y="2468875"/>
              <a:chExt cx="153620" cy="844910"/>
            </a:xfrm>
          </p:grpSpPr>
          <p:sp>
            <p:nvSpPr>
              <p:cNvPr id="1870" name="Google Shape;1870;p71"/>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71" name="Google Shape;1871;p71"/>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72" name="Google Shape;1872;p71"/>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73" name="Google Shape;1873;p71"/>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867" name="Google Shape;1867;p71"/>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874" name="Google Shape;1874;p71"/>
          <p:cNvCxnSpPr>
            <a:endCxn id="1867"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sp>
        <p:nvSpPr>
          <p:cNvPr id="1875" name="Google Shape;1875;p71"/>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876" name="Google Shape;1876;p71"/>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877" name="Google Shape;1877;p71"/>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1878" name="Google Shape;1878;p71"/>
          <p:cNvSpPr/>
          <p:nvPr/>
        </p:nvSpPr>
        <p:spPr>
          <a:xfrm>
            <a:off x="1066886" y="2292306"/>
            <a:ext cx="136163" cy="476001"/>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79" name="Google Shape;1879;p71"/>
          <p:cNvSpPr/>
          <p:nvPr/>
        </p:nvSpPr>
        <p:spPr>
          <a:xfrm>
            <a:off x="1670682"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80" name="Google Shape;1880;p71"/>
          <p:cNvSpPr/>
          <p:nvPr/>
        </p:nvSpPr>
        <p:spPr>
          <a:xfrm>
            <a:off x="2274478"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81" name="Google Shape;1881;p71"/>
          <p:cNvSpPr/>
          <p:nvPr/>
        </p:nvSpPr>
        <p:spPr>
          <a:xfrm>
            <a:off x="2878274"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82" name="Google Shape;1882;p71"/>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1883" name="Google Shape;1883;p71"/>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884" name="Google Shape;1884;p71"/>
          <p:cNvCxnSpPr>
            <a:stCxn id="1831" idx="1"/>
            <a:endCxn id="1885"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cxnSp>
        <p:nvCxnSpPr>
          <p:cNvPr id="1886" name="Google Shape;1886;p71"/>
          <p:cNvCxnSpPr>
            <a:stCxn id="1846" idx="1"/>
            <a:endCxn id="1887"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1888" name="Google Shape;1888;p71"/>
          <p:cNvCxnSpPr>
            <a:stCxn id="1855" idx="1"/>
            <a:endCxn id="1889"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1890" name="Google Shape;1890;p71"/>
          <p:cNvCxnSpPr>
            <a:stCxn id="1864" idx="1"/>
            <a:endCxn id="1891"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1885" name="Google Shape;1885;p71"/>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7" name="Google Shape;1887;p71"/>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9" name="Google Shape;1889;p71"/>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91" name="Google Shape;1891;p71"/>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892" name="Google Shape;1892;p71"/>
          <p:cNvCxnSpPr>
            <a:stCxn id="1867" idx="1"/>
            <a:endCxn id="1891" idx="4"/>
          </p:cNvCxnSpPr>
          <p:nvPr/>
        </p:nvCxnSpPr>
        <p:spPr>
          <a:xfrm rot="10800000">
            <a:off x="3002122" y="3574407"/>
            <a:ext cx="1241700" cy="719100"/>
          </a:xfrm>
          <a:prstGeom prst="straightConnector1">
            <a:avLst/>
          </a:prstGeom>
          <a:noFill/>
          <a:ln cap="flat" cmpd="sng" w="19050">
            <a:solidFill>
              <a:srgbClr val="7F7F7F"/>
            </a:solidFill>
            <a:prstDash val="solid"/>
            <a:round/>
            <a:headEnd len="sm" w="sm" type="none"/>
            <a:tailEnd len="med" w="med" type="stealth"/>
          </a:ln>
        </p:spPr>
      </p:cxnSp>
      <p:cxnSp>
        <p:nvCxnSpPr>
          <p:cNvPr id="1893" name="Google Shape;1893;p71"/>
          <p:cNvCxnSpPr>
            <a:stCxn id="1867" idx="1"/>
            <a:endCxn id="1889" idx="4"/>
          </p:cNvCxnSpPr>
          <p:nvPr/>
        </p:nvCxnSpPr>
        <p:spPr>
          <a:xfrm rot="10800000">
            <a:off x="2397622" y="3574407"/>
            <a:ext cx="1846200" cy="719100"/>
          </a:xfrm>
          <a:prstGeom prst="straightConnector1">
            <a:avLst/>
          </a:prstGeom>
          <a:noFill/>
          <a:ln cap="flat" cmpd="sng" w="19050">
            <a:solidFill>
              <a:srgbClr val="7F7F7F"/>
            </a:solidFill>
            <a:prstDash val="solid"/>
            <a:round/>
            <a:headEnd len="sm" w="sm" type="none"/>
            <a:tailEnd len="med" w="med" type="stealth"/>
          </a:ln>
        </p:spPr>
      </p:cxnSp>
      <p:cxnSp>
        <p:nvCxnSpPr>
          <p:cNvPr id="1894" name="Google Shape;1894;p71"/>
          <p:cNvCxnSpPr>
            <a:stCxn id="1867" idx="1"/>
            <a:endCxn id="1887" idx="3"/>
          </p:cNvCxnSpPr>
          <p:nvPr/>
        </p:nvCxnSpPr>
        <p:spPr>
          <a:xfrm rot="10800000">
            <a:off x="1776922" y="3611907"/>
            <a:ext cx="2466900" cy="681600"/>
          </a:xfrm>
          <a:prstGeom prst="straightConnector1">
            <a:avLst/>
          </a:prstGeom>
          <a:noFill/>
          <a:ln cap="flat" cmpd="sng" w="19050">
            <a:solidFill>
              <a:srgbClr val="7F7F7F"/>
            </a:solidFill>
            <a:prstDash val="solid"/>
            <a:round/>
            <a:headEnd len="sm" w="sm" type="none"/>
            <a:tailEnd len="med" w="med" type="stealth"/>
          </a:ln>
        </p:spPr>
      </p:cxnSp>
      <p:cxnSp>
        <p:nvCxnSpPr>
          <p:cNvPr id="1895" name="Google Shape;1895;p71"/>
          <p:cNvCxnSpPr>
            <a:stCxn id="1867" idx="1"/>
            <a:endCxn id="1885" idx="3"/>
          </p:cNvCxnSpPr>
          <p:nvPr/>
        </p:nvCxnSpPr>
        <p:spPr>
          <a:xfrm rot="10800000">
            <a:off x="1172422" y="3611907"/>
            <a:ext cx="3071400" cy="681600"/>
          </a:xfrm>
          <a:prstGeom prst="straightConnector1">
            <a:avLst/>
          </a:prstGeom>
          <a:noFill/>
          <a:ln cap="flat" cmpd="sng" w="19050">
            <a:solidFill>
              <a:srgbClr val="7F7F7F"/>
            </a:solidFill>
            <a:prstDash val="solid"/>
            <a:round/>
            <a:headEnd len="sm" w="sm" type="none"/>
            <a:tailEnd len="med" w="med" type="stealth"/>
          </a:ln>
        </p:spPr>
      </p:cxnSp>
      <p:cxnSp>
        <p:nvCxnSpPr>
          <p:cNvPr id="1896" name="Google Shape;1896;p71"/>
          <p:cNvCxnSpPr>
            <a:stCxn id="1885" idx="6"/>
            <a:endCxn id="1878" idx="2"/>
          </p:cNvCxnSpPr>
          <p:nvPr/>
        </p:nvCxnSpPr>
        <p:spPr>
          <a:xfrm flipH="1" rot="10800000">
            <a:off x="1132705" y="2768421"/>
            <a:ext cx="2400" cy="752700"/>
          </a:xfrm>
          <a:prstGeom prst="straightConnector1">
            <a:avLst/>
          </a:prstGeom>
          <a:noFill/>
          <a:ln cap="flat" cmpd="sng" w="19050">
            <a:solidFill>
              <a:srgbClr val="7F7F7F"/>
            </a:solidFill>
            <a:prstDash val="solid"/>
            <a:round/>
            <a:headEnd len="sm" w="sm" type="none"/>
            <a:tailEnd len="med" w="med" type="stealth"/>
          </a:ln>
        </p:spPr>
      </p:cxnSp>
      <p:cxnSp>
        <p:nvCxnSpPr>
          <p:cNvPr id="1897" name="Google Shape;1897;p71"/>
          <p:cNvCxnSpPr>
            <a:stCxn id="1887" idx="6"/>
            <a:endCxn id="1879" idx="2"/>
          </p:cNvCxnSpPr>
          <p:nvPr/>
        </p:nvCxnSpPr>
        <p:spPr>
          <a:xfrm flipH="1" rot="10800000">
            <a:off x="1737058" y="2759121"/>
            <a:ext cx="1800" cy="762000"/>
          </a:xfrm>
          <a:prstGeom prst="straightConnector1">
            <a:avLst/>
          </a:prstGeom>
          <a:noFill/>
          <a:ln cap="flat" cmpd="sng" w="19050">
            <a:solidFill>
              <a:srgbClr val="7F7F7F"/>
            </a:solidFill>
            <a:prstDash val="solid"/>
            <a:round/>
            <a:headEnd len="sm" w="sm" type="none"/>
            <a:tailEnd len="med" w="med" type="stealth"/>
          </a:ln>
        </p:spPr>
      </p:cxnSp>
      <p:cxnSp>
        <p:nvCxnSpPr>
          <p:cNvPr id="1898" name="Google Shape;1898;p71"/>
          <p:cNvCxnSpPr>
            <a:stCxn id="1889" idx="6"/>
            <a:endCxn id="1880" idx="2"/>
          </p:cNvCxnSpPr>
          <p:nvPr/>
        </p:nvCxnSpPr>
        <p:spPr>
          <a:xfrm flipH="1" rot="10800000">
            <a:off x="2341413" y="2759121"/>
            <a:ext cx="1200" cy="762000"/>
          </a:xfrm>
          <a:prstGeom prst="straightConnector1">
            <a:avLst/>
          </a:prstGeom>
          <a:noFill/>
          <a:ln cap="flat" cmpd="sng" w="19050">
            <a:solidFill>
              <a:srgbClr val="7F7F7F"/>
            </a:solidFill>
            <a:prstDash val="solid"/>
            <a:round/>
            <a:headEnd len="sm" w="sm" type="none"/>
            <a:tailEnd len="med" w="med" type="stealth"/>
          </a:ln>
        </p:spPr>
      </p:cxnSp>
      <p:cxnSp>
        <p:nvCxnSpPr>
          <p:cNvPr id="1899" name="Google Shape;1899;p71"/>
          <p:cNvCxnSpPr>
            <a:stCxn id="1891" idx="6"/>
            <a:endCxn id="1881" idx="2"/>
          </p:cNvCxnSpPr>
          <p:nvPr/>
        </p:nvCxnSpPr>
        <p:spPr>
          <a:xfrm flipH="1" rot="10800000">
            <a:off x="2945766" y="2759121"/>
            <a:ext cx="600" cy="762000"/>
          </a:xfrm>
          <a:prstGeom prst="straightConnector1">
            <a:avLst/>
          </a:prstGeom>
          <a:noFill/>
          <a:ln cap="flat" cmpd="sng" w="19050">
            <a:solidFill>
              <a:srgbClr val="7F7F7F"/>
            </a:solidFill>
            <a:prstDash val="solid"/>
            <a:round/>
            <a:headEnd len="sm" w="sm" type="none"/>
            <a:tailEnd len="med" w="med" type="stealth"/>
          </a:ln>
        </p:spPr>
      </p:cxnSp>
      <p:sp>
        <p:nvSpPr>
          <p:cNvPr id="1900" name="Google Shape;1900;p71"/>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1901" name="Google Shape;1901;p71"/>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902" name="Google Shape;1902;p71"/>
          <p:cNvCxnSpPr>
            <a:stCxn id="1878" idx="0"/>
            <a:endCxn id="1903" idx="3"/>
          </p:cNvCxnSpPr>
          <p:nvPr/>
        </p:nvCxnSpPr>
        <p:spPr>
          <a:xfrm flipH="1" rot="10800000">
            <a:off x="1134968" y="1884606"/>
            <a:ext cx="1023300" cy="407700"/>
          </a:xfrm>
          <a:prstGeom prst="straightConnector1">
            <a:avLst/>
          </a:prstGeom>
          <a:noFill/>
          <a:ln cap="flat" cmpd="sng" w="19050">
            <a:solidFill>
              <a:srgbClr val="7F7F7F"/>
            </a:solidFill>
            <a:prstDash val="dot"/>
            <a:round/>
            <a:headEnd len="sm" w="sm" type="none"/>
            <a:tailEnd len="med" w="med" type="stealth"/>
          </a:ln>
        </p:spPr>
      </p:cxnSp>
      <p:cxnSp>
        <p:nvCxnSpPr>
          <p:cNvPr id="1904" name="Google Shape;1904;p71"/>
          <p:cNvCxnSpPr>
            <a:stCxn id="1879" idx="0"/>
            <a:endCxn id="1903" idx="3"/>
          </p:cNvCxnSpPr>
          <p:nvPr/>
        </p:nvCxnSpPr>
        <p:spPr>
          <a:xfrm flipH="1" rot="10800000">
            <a:off x="1738764" y="1884741"/>
            <a:ext cx="419400" cy="828600"/>
          </a:xfrm>
          <a:prstGeom prst="straightConnector1">
            <a:avLst/>
          </a:prstGeom>
          <a:noFill/>
          <a:ln cap="flat" cmpd="sng" w="19050">
            <a:solidFill>
              <a:srgbClr val="7F7F7F"/>
            </a:solidFill>
            <a:prstDash val="dot"/>
            <a:round/>
            <a:headEnd len="sm" w="sm" type="none"/>
            <a:tailEnd len="med" w="med" type="stealth"/>
          </a:ln>
        </p:spPr>
      </p:cxnSp>
      <p:cxnSp>
        <p:nvCxnSpPr>
          <p:cNvPr id="1905" name="Google Shape;1905;p71"/>
          <p:cNvCxnSpPr>
            <a:stCxn id="1880" idx="0"/>
            <a:endCxn id="1903" idx="3"/>
          </p:cNvCxnSpPr>
          <p:nvPr/>
        </p:nvCxnSpPr>
        <p:spPr>
          <a:xfrm rot="10800000">
            <a:off x="2158059" y="1884741"/>
            <a:ext cx="184500" cy="828600"/>
          </a:xfrm>
          <a:prstGeom prst="straightConnector1">
            <a:avLst/>
          </a:prstGeom>
          <a:noFill/>
          <a:ln cap="flat" cmpd="sng" w="19050">
            <a:solidFill>
              <a:srgbClr val="7F7F7F"/>
            </a:solidFill>
            <a:prstDash val="dot"/>
            <a:round/>
            <a:headEnd len="sm" w="sm" type="none"/>
            <a:tailEnd len="med" w="med" type="stealth"/>
          </a:ln>
        </p:spPr>
      </p:cxnSp>
      <p:cxnSp>
        <p:nvCxnSpPr>
          <p:cNvPr id="1906" name="Google Shape;1906;p71"/>
          <p:cNvCxnSpPr>
            <a:stCxn id="1881" idx="0"/>
            <a:endCxn id="1903" idx="3"/>
          </p:cNvCxnSpPr>
          <p:nvPr/>
        </p:nvCxnSpPr>
        <p:spPr>
          <a:xfrm rot="10800000">
            <a:off x="2158256" y="1884741"/>
            <a:ext cx="788100" cy="828600"/>
          </a:xfrm>
          <a:prstGeom prst="straightConnector1">
            <a:avLst/>
          </a:prstGeom>
          <a:noFill/>
          <a:ln cap="flat" cmpd="sng" w="19050">
            <a:solidFill>
              <a:srgbClr val="7F7F7F"/>
            </a:solidFill>
            <a:prstDash val="dot"/>
            <a:round/>
            <a:headEnd len="sm" w="sm" type="none"/>
            <a:tailEnd len="med" w="med" type="stealth"/>
          </a:ln>
        </p:spPr>
      </p:cxnSp>
      <p:grpSp>
        <p:nvGrpSpPr>
          <p:cNvPr id="1907" name="Google Shape;1907;p71"/>
          <p:cNvGrpSpPr/>
          <p:nvPr/>
        </p:nvGrpSpPr>
        <p:grpSpPr>
          <a:xfrm rot="5400000">
            <a:off x="1768445" y="1361999"/>
            <a:ext cx="779512" cy="265728"/>
            <a:chOff x="6223414" y="4018641"/>
            <a:chExt cx="776477" cy="280329"/>
          </a:xfrm>
        </p:grpSpPr>
        <p:grpSp>
          <p:nvGrpSpPr>
            <p:cNvPr id="1908" name="Google Shape;1908;p71"/>
            <p:cNvGrpSpPr/>
            <p:nvPr/>
          </p:nvGrpSpPr>
          <p:grpSpPr>
            <a:xfrm rot="-5400000">
              <a:off x="6550278" y="3846238"/>
              <a:ext cx="112131" cy="616723"/>
              <a:chOff x="1883650" y="2468875"/>
              <a:chExt cx="153620" cy="844910"/>
            </a:xfrm>
          </p:grpSpPr>
          <p:sp>
            <p:nvSpPr>
              <p:cNvPr id="1909" name="Google Shape;1909;p71"/>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0" name="Google Shape;1910;p71"/>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1" name="Google Shape;1911;p71"/>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2" name="Google Shape;1912;p71"/>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03" name="Google Shape;1903;p71"/>
            <p:cNvSpPr/>
            <p:nvPr/>
          </p:nvSpPr>
          <p:spPr>
            <a:xfrm>
              <a:off x="6223414" y="4018641"/>
              <a:ext cx="776477" cy="280329"/>
            </a:xfrm>
            <a:prstGeom prst="roundRect">
              <a:avLst>
                <a:gd fmla="val 16667" name="adj"/>
              </a:avLst>
            </a:prstGeom>
            <a:no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13" name="Google Shape;1913;p71"/>
          <p:cNvSpPr txBox="1"/>
          <p:nvPr/>
        </p:nvSpPr>
        <p:spPr>
          <a:xfrm>
            <a:off x="2177717" y="1155443"/>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output</a:t>
            </a:r>
            <a:endParaRPr/>
          </a:p>
        </p:txBody>
      </p:sp>
      <p:grpSp>
        <p:nvGrpSpPr>
          <p:cNvPr id="1914" name="Google Shape;1914;p71"/>
          <p:cNvGrpSpPr/>
          <p:nvPr/>
        </p:nvGrpSpPr>
        <p:grpSpPr>
          <a:xfrm>
            <a:off x="3416197" y="1239237"/>
            <a:ext cx="5300513" cy="2031325"/>
            <a:chOff x="3416197" y="1239237"/>
            <a:chExt cx="5300513" cy="2031325"/>
          </a:xfrm>
        </p:grpSpPr>
        <p:sp>
          <p:nvSpPr>
            <p:cNvPr id="1915" name="Google Shape;1915;p71"/>
            <p:cNvSpPr txBox="1"/>
            <p:nvPr/>
          </p:nvSpPr>
          <p:spPr>
            <a:xfrm>
              <a:off x="4595178" y="1239237"/>
              <a:ext cx="4121532" cy="20313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accent3"/>
                  </a:solidFill>
                  <a:latin typeface="Calibri"/>
                  <a:ea typeface="Calibri"/>
                  <a:cs typeface="Calibri"/>
                  <a:sym typeface="Calibri"/>
                </a:rPr>
                <a:t>Use the </a:t>
              </a:r>
              <a:r>
                <a:rPr lang="en-US" sz="1800">
                  <a:solidFill>
                    <a:srgbClr val="3A87FF"/>
                  </a:solidFill>
                  <a:latin typeface="Calibri"/>
                  <a:ea typeface="Calibri"/>
                  <a:cs typeface="Calibri"/>
                  <a:sym typeface="Calibri"/>
                </a:rPr>
                <a:t>attention distribution </a:t>
              </a:r>
              <a:r>
                <a:rPr lang="en-US" sz="1800">
                  <a:solidFill>
                    <a:schemeClr val="accent3"/>
                  </a:solidFill>
                  <a:latin typeface="Calibri"/>
                  <a:ea typeface="Calibri"/>
                  <a:cs typeface="Calibri"/>
                  <a:sym typeface="Calibri"/>
                </a:rPr>
                <a:t>to take a </a:t>
              </a:r>
              <a:r>
                <a:rPr b="1" lang="en-US" sz="1800">
                  <a:solidFill>
                    <a:schemeClr val="accent3"/>
                  </a:solidFill>
                  <a:latin typeface="Calibri"/>
                  <a:ea typeface="Calibri"/>
                  <a:cs typeface="Calibri"/>
                  <a:sym typeface="Calibri"/>
                </a:rPr>
                <a:t>weighted sum </a:t>
              </a:r>
              <a:r>
                <a:rPr lang="en-US" sz="1800">
                  <a:solidFill>
                    <a:schemeClr val="accent3"/>
                  </a:solidFill>
                  <a:latin typeface="Calibri"/>
                  <a:ea typeface="Calibri"/>
                  <a:cs typeface="Calibri"/>
                  <a:sym typeface="Calibri"/>
                </a:rPr>
                <a:t>of the </a:t>
              </a:r>
              <a:r>
                <a:rPr lang="en-US" sz="1800">
                  <a:solidFill>
                    <a:srgbClr val="C00000"/>
                  </a:solidFill>
                  <a:latin typeface="Calibri"/>
                  <a:ea typeface="Calibri"/>
                  <a:cs typeface="Calibri"/>
                  <a:sym typeface="Calibri"/>
                </a:rPr>
                <a:t>encoder hidden states</a:t>
              </a:r>
              <a:r>
                <a:rPr lang="en-US" sz="1800">
                  <a:solidFill>
                    <a:schemeClr val="accent3"/>
                  </a:solidFill>
                  <a:latin typeface="Calibri"/>
                  <a:ea typeface="Calibri"/>
                  <a:cs typeface="Calibri"/>
                  <a:sym typeface="Calibri"/>
                </a:rPr>
                <a:t>.</a:t>
              </a:r>
              <a:endParaRPr/>
            </a:p>
            <a:p>
              <a:pPr indent="0" lvl="0" marL="0" marR="0" rtl="0" algn="l">
                <a:spcBef>
                  <a:spcPts val="0"/>
                </a:spcBef>
                <a:spcAft>
                  <a:spcPts val="0"/>
                </a:spcAft>
                <a:buNone/>
              </a:pPr>
              <a:r>
                <a:t/>
              </a:r>
              <a:endParaRPr sz="1800">
                <a:solidFill>
                  <a:schemeClr val="accent3"/>
                </a:solidFill>
                <a:latin typeface="Calibri"/>
                <a:ea typeface="Calibri"/>
                <a:cs typeface="Calibri"/>
                <a:sym typeface="Calibri"/>
              </a:endParaRPr>
            </a:p>
            <a:p>
              <a:pPr indent="0" lvl="0" marL="0" marR="0" rtl="0" algn="l">
                <a:spcBef>
                  <a:spcPts val="0"/>
                </a:spcBef>
                <a:spcAft>
                  <a:spcPts val="0"/>
                </a:spcAft>
                <a:buNone/>
              </a:pPr>
              <a:r>
                <a:rPr lang="en-US" sz="1800">
                  <a:solidFill>
                    <a:schemeClr val="accent3"/>
                  </a:solidFill>
                  <a:latin typeface="Calibri"/>
                  <a:ea typeface="Calibri"/>
                  <a:cs typeface="Calibri"/>
                  <a:sym typeface="Calibri"/>
                </a:rPr>
                <a:t>The </a:t>
              </a:r>
              <a:r>
                <a:rPr lang="en-US" sz="1800">
                  <a:solidFill>
                    <a:srgbClr val="3A87FF"/>
                  </a:solidFill>
                  <a:latin typeface="Calibri"/>
                  <a:ea typeface="Calibri"/>
                  <a:cs typeface="Calibri"/>
                  <a:sym typeface="Calibri"/>
                </a:rPr>
                <a:t>attention output </a:t>
              </a:r>
              <a:r>
                <a:rPr lang="en-US" sz="1800">
                  <a:solidFill>
                    <a:schemeClr val="accent3"/>
                  </a:solidFill>
                  <a:latin typeface="Calibri"/>
                  <a:ea typeface="Calibri"/>
                  <a:cs typeface="Calibri"/>
                  <a:sym typeface="Calibri"/>
                </a:rPr>
                <a:t>mostly contains information the </a:t>
              </a:r>
              <a:r>
                <a:rPr lang="en-US" sz="1800">
                  <a:solidFill>
                    <a:srgbClr val="C00000"/>
                  </a:solidFill>
                  <a:latin typeface="Calibri"/>
                  <a:ea typeface="Calibri"/>
                  <a:cs typeface="Calibri"/>
                  <a:sym typeface="Calibri"/>
                </a:rPr>
                <a:t>hidden states </a:t>
              </a:r>
              <a:r>
                <a:rPr lang="en-US" sz="1800">
                  <a:solidFill>
                    <a:schemeClr val="accent3"/>
                  </a:solidFill>
                  <a:latin typeface="Calibri"/>
                  <a:ea typeface="Calibri"/>
                  <a:cs typeface="Calibri"/>
                  <a:sym typeface="Calibri"/>
                </a:rPr>
                <a:t>that received high attention.</a:t>
              </a:r>
              <a:endParaRPr/>
            </a:p>
          </p:txBody>
        </p:sp>
        <p:cxnSp>
          <p:nvCxnSpPr>
            <p:cNvPr id="1916" name="Google Shape;1916;p71"/>
            <p:cNvCxnSpPr/>
            <p:nvPr/>
          </p:nvCxnSpPr>
          <p:spPr>
            <a:xfrm rot="10800000">
              <a:off x="3416197" y="1408141"/>
              <a:ext cx="1155802" cy="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1" name="Shape 1921"/>
        <p:cNvGrpSpPr/>
        <p:nvPr/>
      </p:nvGrpSpPr>
      <p:grpSpPr>
        <a:xfrm>
          <a:off x="0" y="0"/>
          <a:ext cx="0" cy="0"/>
          <a:chOff x="0" y="0"/>
          <a:chExt cx="0" cy="0"/>
        </a:xfrm>
      </p:grpSpPr>
      <p:sp>
        <p:nvSpPr>
          <p:cNvPr id="1922" name="Google Shape;1922;p7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1923" name="Google Shape;1923;p7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924" name="Google Shape;1924;p72"/>
          <p:cNvGrpSpPr/>
          <p:nvPr/>
        </p:nvGrpSpPr>
        <p:grpSpPr>
          <a:xfrm rot="5400000">
            <a:off x="735936" y="4559168"/>
            <a:ext cx="779512" cy="265728"/>
            <a:chOff x="6223414" y="4018641"/>
            <a:chExt cx="776477" cy="280329"/>
          </a:xfrm>
        </p:grpSpPr>
        <p:grpSp>
          <p:nvGrpSpPr>
            <p:cNvPr id="1925" name="Google Shape;1925;p72"/>
            <p:cNvGrpSpPr/>
            <p:nvPr/>
          </p:nvGrpSpPr>
          <p:grpSpPr>
            <a:xfrm rot="-5400000">
              <a:off x="6550278" y="3846238"/>
              <a:ext cx="112131" cy="616723"/>
              <a:chOff x="1883650" y="2468875"/>
              <a:chExt cx="153620" cy="844910"/>
            </a:xfrm>
          </p:grpSpPr>
          <p:sp>
            <p:nvSpPr>
              <p:cNvPr id="1926" name="Google Shape;1926;p72"/>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7" name="Google Shape;1927;p7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8" name="Google Shape;1928;p72"/>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9" name="Google Shape;1929;p72"/>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30" name="Google Shape;1930;p72"/>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931" name="Google Shape;1931;p72"/>
          <p:cNvCxnSpPr>
            <a:endCxn id="1930"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932" name="Google Shape;1932;p72"/>
          <p:cNvCxnSpPr>
            <a:stCxn id="1930"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1933" name="Google Shape;1933;p72"/>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1934" name="Google Shape;1934;p72"/>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935" name="Google Shape;1935;p72"/>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936" name="Google Shape;1936;p72"/>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937" name="Google Shape;1937;p72"/>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1938" name="Google Shape;1938;p72"/>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939" name="Google Shape;1939;p72"/>
          <p:cNvGrpSpPr/>
          <p:nvPr/>
        </p:nvGrpSpPr>
        <p:grpSpPr>
          <a:xfrm rot="5400000">
            <a:off x="1343548" y="4553269"/>
            <a:ext cx="779512" cy="265728"/>
            <a:chOff x="6223414" y="4018641"/>
            <a:chExt cx="776477" cy="280329"/>
          </a:xfrm>
        </p:grpSpPr>
        <p:grpSp>
          <p:nvGrpSpPr>
            <p:cNvPr id="1940" name="Google Shape;1940;p72"/>
            <p:cNvGrpSpPr/>
            <p:nvPr/>
          </p:nvGrpSpPr>
          <p:grpSpPr>
            <a:xfrm rot="-5400000">
              <a:off x="6550278" y="3846238"/>
              <a:ext cx="112131" cy="616723"/>
              <a:chOff x="1883650" y="2468875"/>
              <a:chExt cx="153620" cy="844910"/>
            </a:xfrm>
          </p:grpSpPr>
          <p:sp>
            <p:nvSpPr>
              <p:cNvPr id="1941" name="Google Shape;1941;p72"/>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2" name="Google Shape;1942;p7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3" name="Google Shape;1943;p72"/>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4" name="Google Shape;1944;p72"/>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45" name="Google Shape;1945;p72"/>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946" name="Google Shape;1946;p72"/>
          <p:cNvCxnSpPr>
            <a:endCxn id="1945"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947" name="Google Shape;1947;p72"/>
          <p:cNvCxnSpPr>
            <a:stCxn id="1945"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948" name="Google Shape;1948;p72"/>
          <p:cNvGrpSpPr/>
          <p:nvPr/>
        </p:nvGrpSpPr>
        <p:grpSpPr>
          <a:xfrm rot="5400000">
            <a:off x="1938462" y="4553269"/>
            <a:ext cx="779512" cy="265728"/>
            <a:chOff x="6223414" y="4018641"/>
            <a:chExt cx="776477" cy="280329"/>
          </a:xfrm>
        </p:grpSpPr>
        <p:grpSp>
          <p:nvGrpSpPr>
            <p:cNvPr id="1949" name="Google Shape;1949;p72"/>
            <p:cNvGrpSpPr/>
            <p:nvPr/>
          </p:nvGrpSpPr>
          <p:grpSpPr>
            <a:xfrm rot="-5400000">
              <a:off x="6550278" y="3846238"/>
              <a:ext cx="112131" cy="616723"/>
              <a:chOff x="1883650" y="2468875"/>
              <a:chExt cx="153620" cy="844910"/>
            </a:xfrm>
          </p:grpSpPr>
          <p:sp>
            <p:nvSpPr>
              <p:cNvPr id="1950" name="Google Shape;1950;p72"/>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51" name="Google Shape;1951;p7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52" name="Google Shape;1952;p72"/>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53" name="Google Shape;1953;p72"/>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54" name="Google Shape;1954;p72"/>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955" name="Google Shape;1955;p72"/>
          <p:cNvCxnSpPr>
            <a:endCxn id="1954"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956" name="Google Shape;1956;p72"/>
          <p:cNvCxnSpPr>
            <a:stCxn id="1954"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957" name="Google Shape;1957;p72"/>
          <p:cNvGrpSpPr/>
          <p:nvPr/>
        </p:nvGrpSpPr>
        <p:grpSpPr>
          <a:xfrm rot="5400000">
            <a:off x="2548883" y="4550399"/>
            <a:ext cx="779512" cy="265728"/>
            <a:chOff x="6223414" y="4018641"/>
            <a:chExt cx="776477" cy="280329"/>
          </a:xfrm>
        </p:grpSpPr>
        <p:grpSp>
          <p:nvGrpSpPr>
            <p:cNvPr id="1958" name="Google Shape;1958;p72"/>
            <p:cNvGrpSpPr/>
            <p:nvPr/>
          </p:nvGrpSpPr>
          <p:grpSpPr>
            <a:xfrm rot="-5400000">
              <a:off x="6550278" y="3846238"/>
              <a:ext cx="112131" cy="616723"/>
              <a:chOff x="1883650" y="2468875"/>
              <a:chExt cx="153620" cy="844910"/>
            </a:xfrm>
          </p:grpSpPr>
          <p:sp>
            <p:nvSpPr>
              <p:cNvPr id="1959" name="Google Shape;1959;p72"/>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0" name="Google Shape;1960;p7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1" name="Google Shape;1961;p72"/>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2" name="Google Shape;1962;p72"/>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63" name="Google Shape;1963;p72"/>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964" name="Google Shape;1964;p72"/>
          <p:cNvCxnSpPr>
            <a:endCxn id="1963"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965" name="Google Shape;1965;p72"/>
          <p:cNvCxnSpPr>
            <a:stCxn id="1963" idx="0"/>
            <a:endCxn id="1966"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967" name="Google Shape;1967;p72"/>
          <p:cNvGrpSpPr/>
          <p:nvPr/>
        </p:nvGrpSpPr>
        <p:grpSpPr>
          <a:xfrm rot="5400000">
            <a:off x="3854066" y="4550399"/>
            <a:ext cx="779512" cy="265728"/>
            <a:chOff x="6223414" y="4018641"/>
            <a:chExt cx="776477" cy="280329"/>
          </a:xfrm>
        </p:grpSpPr>
        <p:grpSp>
          <p:nvGrpSpPr>
            <p:cNvPr id="1968" name="Google Shape;1968;p72"/>
            <p:cNvGrpSpPr/>
            <p:nvPr/>
          </p:nvGrpSpPr>
          <p:grpSpPr>
            <a:xfrm rot="-5400000">
              <a:off x="6550278" y="3846238"/>
              <a:ext cx="112131" cy="616723"/>
              <a:chOff x="1883650" y="2468875"/>
              <a:chExt cx="153620" cy="844910"/>
            </a:xfrm>
          </p:grpSpPr>
          <p:sp>
            <p:nvSpPr>
              <p:cNvPr id="1969" name="Google Shape;1969;p72"/>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0" name="Google Shape;1970;p7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1" name="Google Shape;1971;p7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2" name="Google Shape;1972;p7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66" name="Google Shape;1966;p7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973" name="Google Shape;1973;p72"/>
          <p:cNvCxnSpPr>
            <a:endCxn id="1966"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sp>
        <p:nvSpPr>
          <p:cNvPr id="1974" name="Google Shape;1974;p72"/>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975" name="Google Shape;1975;p72"/>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976" name="Google Shape;1976;p72"/>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1977" name="Google Shape;1977;p72"/>
          <p:cNvSpPr/>
          <p:nvPr/>
        </p:nvSpPr>
        <p:spPr>
          <a:xfrm>
            <a:off x="1066886" y="2292306"/>
            <a:ext cx="136163" cy="476001"/>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978" name="Google Shape;1978;p72"/>
          <p:cNvSpPr/>
          <p:nvPr/>
        </p:nvSpPr>
        <p:spPr>
          <a:xfrm>
            <a:off x="1670682"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979" name="Google Shape;1979;p72"/>
          <p:cNvSpPr/>
          <p:nvPr/>
        </p:nvSpPr>
        <p:spPr>
          <a:xfrm>
            <a:off x="2274478"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980" name="Google Shape;1980;p72"/>
          <p:cNvSpPr/>
          <p:nvPr/>
        </p:nvSpPr>
        <p:spPr>
          <a:xfrm>
            <a:off x="2878274"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981" name="Google Shape;1981;p72"/>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1982" name="Google Shape;1982;p72"/>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983" name="Google Shape;1983;p72"/>
          <p:cNvCxnSpPr>
            <a:stCxn id="1930" idx="1"/>
            <a:endCxn id="1984"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cxnSp>
        <p:nvCxnSpPr>
          <p:cNvPr id="1985" name="Google Shape;1985;p72"/>
          <p:cNvCxnSpPr>
            <a:stCxn id="1945" idx="1"/>
            <a:endCxn id="1986"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1987" name="Google Shape;1987;p72"/>
          <p:cNvCxnSpPr>
            <a:stCxn id="1954" idx="1"/>
            <a:endCxn id="1988"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1989" name="Google Shape;1989;p72"/>
          <p:cNvCxnSpPr>
            <a:stCxn id="1963" idx="1"/>
            <a:endCxn id="1990"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1984" name="Google Shape;1984;p72"/>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6" name="Google Shape;1986;p72"/>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8" name="Google Shape;1988;p72"/>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90" name="Google Shape;1990;p72"/>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991" name="Google Shape;1991;p72"/>
          <p:cNvCxnSpPr>
            <a:stCxn id="1966" idx="1"/>
            <a:endCxn id="1990" idx="4"/>
          </p:cNvCxnSpPr>
          <p:nvPr/>
        </p:nvCxnSpPr>
        <p:spPr>
          <a:xfrm rot="10800000">
            <a:off x="3002122" y="3574407"/>
            <a:ext cx="1241700" cy="719100"/>
          </a:xfrm>
          <a:prstGeom prst="straightConnector1">
            <a:avLst/>
          </a:prstGeom>
          <a:noFill/>
          <a:ln cap="flat" cmpd="sng" w="19050">
            <a:solidFill>
              <a:srgbClr val="7F7F7F"/>
            </a:solidFill>
            <a:prstDash val="solid"/>
            <a:round/>
            <a:headEnd len="sm" w="sm" type="none"/>
            <a:tailEnd len="med" w="med" type="stealth"/>
          </a:ln>
        </p:spPr>
      </p:cxnSp>
      <p:cxnSp>
        <p:nvCxnSpPr>
          <p:cNvPr id="1992" name="Google Shape;1992;p72"/>
          <p:cNvCxnSpPr>
            <a:stCxn id="1966" idx="1"/>
            <a:endCxn id="1988" idx="4"/>
          </p:cNvCxnSpPr>
          <p:nvPr/>
        </p:nvCxnSpPr>
        <p:spPr>
          <a:xfrm rot="10800000">
            <a:off x="2397622" y="3574407"/>
            <a:ext cx="1846200" cy="719100"/>
          </a:xfrm>
          <a:prstGeom prst="straightConnector1">
            <a:avLst/>
          </a:prstGeom>
          <a:noFill/>
          <a:ln cap="flat" cmpd="sng" w="19050">
            <a:solidFill>
              <a:srgbClr val="7F7F7F"/>
            </a:solidFill>
            <a:prstDash val="solid"/>
            <a:round/>
            <a:headEnd len="sm" w="sm" type="none"/>
            <a:tailEnd len="med" w="med" type="stealth"/>
          </a:ln>
        </p:spPr>
      </p:cxnSp>
      <p:cxnSp>
        <p:nvCxnSpPr>
          <p:cNvPr id="1993" name="Google Shape;1993;p72"/>
          <p:cNvCxnSpPr>
            <a:stCxn id="1966" idx="1"/>
            <a:endCxn id="1986" idx="3"/>
          </p:cNvCxnSpPr>
          <p:nvPr/>
        </p:nvCxnSpPr>
        <p:spPr>
          <a:xfrm rot="10800000">
            <a:off x="1776922" y="3611907"/>
            <a:ext cx="2466900" cy="681600"/>
          </a:xfrm>
          <a:prstGeom prst="straightConnector1">
            <a:avLst/>
          </a:prstGeom>
          <a:noFill/>
          <a:ln cap="flat" cmpd="sng" w="19050">
            <a:solidFill>
              <a:srgbClr val="7F7F7F"/>
            </a:solidFill>
            <a:prstDash val="solid"/>
            <a:round/>
            <a:headEnd len="sm" w="sm" type="none"/>
            <a:tailEnd len="med" w="med" type="stealth"/>
          </a:ln>
        </p:spPr>
      </p:cxnSp>
      <p:cxnSp>
        <p:nvCxnSpPr>
          <p:cNvPr id="1994" name="Google Shape;1994;p72"/>
          <p:cNvCxnSpPr>
            <a:stCxn id="1966" idx="1"/>
            <a:endCxn id="1984" idx="3"/>
          </p:cNvCxnSpPr>
          <p:nvPr/>
        </p:nvCxnSpPr>
        <p:spPr>
          <a:xfrm rot="10800000">
            <a:off x="1172422" y="3611907"/>
            <a:ext cx="3071400" cy="681600"/>
          </a:xfrm>
          <a:prstGeom prst="straightConnector1">
            <a:avLst/>
          </a:prstGeom>
          <a:noFill/>
          <a:ln cap="flat" cmpd="sng" w="19050">
            <a:solidFill>
              <a:srgbClr val="7F7F7F"/>
            </a:solidFill>
            <a:prstDash val="solid"/>
            <a:round/>
            <a:headEnd len="sm" w="sm" type="none"/>
            <a:tailEnd len="med" w="med" type="stealth"/>
          </a:ln>
        </p:spPr>
      </p:cxnSp>
      <p:cxnSp>
        <p:nvCxnSpPr>
          <p:cNvPr id="1995" name="Google Shape;1995;p72"/>
          <p:cNvCxnSpPr>
            <a:stCxn id="1984" idx="6"/>
            <a:endCxn id="1977" idx="2"/>
          </p:cNvCxnSpPr>
          <p:nvPr/>
        </p:nvCxnSpPr>
        <p:spPr>
          <a:xfrm flipH="1" rot="10800000">
            <a:off x="1132705" y="2768421"/>
            <a:ext cx="2400" cy="752700"/>
          </a:xfrm>
          <a:prstGeom prst="straightConnector1">
            <a:avLst/>
          </a:prstGeom>
          <a:noFill/>
          <a:ln cap="flat" cmpd="sng" w="19050">
            <a:solidFill>
              <a:srgbClr val="7F7F7F"/>
            </a:solidFill>
            <a:prstDash val="solid"/>
            <a:round/>
            <a:headEnd len="sm" w="sm" type="none"/>
            <a:tailEnd len="med" w="med" type="stealth"/>
          </a:ln>
        </p:spPr>
      </p:cxnSp>
      <p:cxnSp>
        <p:nvCxnSpPr>
          <p:cNvPr id="1996" name="Google Shape;1996;p72"/>
          <p:cNvCxnSpPr>
            <a:stCxn id="1986" idx="6"/>
            <a:endCxn id="1978" idx="2"/>
          </p:cNvCxnSpPr>
          <p:nvPr/>
        </p:nvCxnSpPr>
        <p:spPr>
          <a:xfrm flipH="1" rot="10800000">
            <a:off x="1737058" y="2759121"/>
            <a:ext cx="1800" cy="762000"/>
          </a:xfrm>
          <a:prstGeom prst="straightConnector1">
            <a:avLst/>
          </a:prstGeom>
          <a:noFill/>
          <a:ln cap="flat" cmpd="sng" w="19050">
            <a:solidFill>
              <a:srgbClr val="7F7F7F"/>
            </a:solidFill>
            <a:prstDash val="solid"/>
            <a:round/>
            <a:headEnd len="sm" w="sm" type="none"/>
            <a:tailEnd len="med" w="med" type="stealth"/>
          </a:ln>
        </p:spPr>
      </p:cxnSp>
      <p:cxnSp>
        <p:nvCxnSpPr>
          <p:cNvPr id="1997" name="Google Shape;1997;p72"/>
          <p:cNvCxnSpPr>
            <a:stCxn id="1988" idx="6"/>
            <a:endCxn id="1979" idx="2"/>
          </p:cNvCxnSpPr>
          <p:nvPr/>
        </p:nvCxnSpPr>
        <p:spPr>
          <a:xfrm flipH="1" rot="10800000">
            <a:off x="2341413" y="2759121"/>
            <a:ext cx="1200" cy="762000"/>
          </a:xfrm>
          <a:prstGeom prst="straightConnector1">
            <a:avLst/>
          </a:prstGeom>
          <a:noFill/>
          <a:ln cap="flat" cmpd="sng" w="19050">
            <a:solidFill>
              <a:srgbClr val="7F7F7F"/>
            </a:solidFill>
            <a:prstDash val="solid"/>
            <a:round/>
            <a:headEnd len="sm" w="sm" type="none"/>
            <a:tailEnd len="med" w="med" type="stealth"/>
          </a:ln>
        </p:spPr>
      </p:cxnSp>
      <p:cxnSp>
        <p:nvCxnSpPr>
          <p:cNvPr id="1998" name="Google Shape;1998;p72"/>
          <p:cNvCxnSpPr>
            <a:stCxn id="1990" idx="6"/>
            <a:endCxn id="1980" idx="2"/>
          </p:cNvCxnSpPr>
          <p:nvPr/>
        </p:nvCxnSpPr>
        <p:spPr>
          <a:xfrm flipH="1" rot="10800000">
            <a:off x="2945766" y="2759121"/>
            <a:ext cx="600" cy="762000"/>
          </a:xfrm>
          <a:prstGeom prst="straightConnector1">
            <a:avLst/>
          </a:prstGeom>
          <a:noFill/>
          <a:ln cap="flat" cmpd="sng" w="19050">
            <a:solidFill>
              <a:srgbClr val="7F7F7F"/>
            </a:solidFill>
            <a:prstDash val="solid"/>
            <a:round/>
            <a:headEnd len="sm" w="sm" type="none"/>
            <a:tailEnd len="med" w="med" type="stealth"/>
          </a:ln>
        </p:spPr>
      </p:cxnSp>
      <p:sp>
        <p:nvSpPr>
          <p:cNvPr id="1999" name="Google Shape;1999;p72"/>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2000" name="Google Shape;2000;p72"/>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001" name="Google Shape;2001;p72"/>
          <p:cNvCxnSpPr>
            <a:stCxn id="1977" idx="0"/>
            <a:endCxn id="2002" idx="3"/>
          </p:cNvCxnSpPr>
          <p:nvPr/>
        </p:nvCxnSpPr>
        <p:spPr>
          <a:xfrm flipH="1" rot="10800000">
            <a:off x="1134968" y="1884606"/>
            <a:ext cx="1023300" cy="407700"/>
          </a:xfrm>
          <a:prstGeom prst="straightConnector1">
            <a:avLst/>
          </a:prstGeom>
          <a:noFill/>
          <a:ln cap="flat" cmpd="sng" w="19050">
            <a:solidFill>
              <a:srgbClr val="7F7F7F"/>
            </a:solidFill>
            <a:prstDash val="dot"/>
            <a:round/>
            <a:headEnd len="sm" w="sm" type="none"/>
            <a:tailEnd len="med" w="med" type="stealth"/>
          </a:ln>
        </p:spPr>
      </p:cxnSp>
      <p:cxnSp>
        <p:nvCxnSpPr>
          <p:cNvPr id="2003" name="Google Shape;2003;p72"/>
          <p:cNvCxnSpPr>
            <a:stCxn id="1978" idx="0"/>
            <a:endCxn id="2002" idx="3"/>
          </p:cNvCxnSpPr>
          <p:nvPr/>
        </p:nvCxnSpPr>
        <p:spPr>
          <a:xfrm flipH="1" rot="10800000">
            <a:off x="1738764" y="1884741"/>
            <a:ext cx="419400" cy="828600"/>
          </a:xfrm>
          <a:prstGeom prst="straightConnector1">
            <a:avLst/>
          </a:prstGeom>
          <a:noFill/>
          <a:ln cap="flat" cmpd="sng" w="19050">
            <a:solidFill>
              <a:srgbClr val="7F7F7F"/>
            </a:solidFill>
            <a:prstDash val="dot"/>
            <a:round/>
            <a:headEnd len="sm" w="sm" type="none"/>
            <a:tailEnd len="med" w="med" type="stealth"/>
          </a:ln>
        </p:spPr>
      </p:cxnSp>
      <p:cxnSp>
        <p:nvCxnSpPr>
          <p:cNvPr id="2004" name="Google Shape;2004;p72"/>
          <p:cNvCxnSpPr>
            <a:stCxn id="1979" idx="0"/>
            <a:endCxn id="2002" idx="3"/>
          </p:cNvCxnSpPr>
          <p:nvPr/>
        </p:nvCxnSpPr>
        <p:spPr>
          <a:xfrm rot="10800000">
            <a:off x="2158059" y="1884741"/>
            <a:ext cx="184500" cy="828600"/>
          </a:xfrm>
          <a:prstGeom prst="straightConnector1">
            <a:avLst/>
          </a:prstGeom>
          <a:noFill/>
          <a:ln cap="flat" cmpd="sng" w="19050">
            <a:solidFill>
              <a:srgbClr val="7F7F7F"/>
            </a:solidFill>
            <a:prstDash val="dot"/>
            <a:round/>
            <a:headEnd len="sm" w="sm" type="none"/>
            <a:tailEnd len="med" w="med" type="stealth"/>
          </a:ln>
        </p:spPr>
      </p:cxnSp>
      <p:cxnSp>
        <p:nvCxnSpPr>
          <p:cNvPr id="2005" name="Google Shape;2005;p72"/>
          <p:cNvCxnSpPr>
            <a:stCxn id="1980" idx="0"/>
            <a:endCxn id="2002" idx="3"/>
          </p:cNvCxnSpPr>
          <p:nvPr/>
        </p:nvCxnSpPr>
        <p:spPr>
          <a:xfrm rot="10800000">
            <a:off x="2158256" y="1884741"/>
            <a:ext cx="788100" cy="828600"/>
          </a:xfrm>
          <a:prstGeom prst="straightConnector1">
            <a:avLst/>
          </a:prstGeom>
          <a:noFill/>
          <a:ln cap="flat" cmpd="sng" w="19050">
            <a:solidFill>
              <a:srgbClr val="7F7F7F"/>
            </a:solidFill>
            <a:prstDash val="dot"/>
            <a:round/>
            <a:headEnd len="sm" w="sm" type="none"/>
            <a:tailEnd len="med" w="med" type="stealth"/>
          </a:ln>
        </p:spPr>
      </p:cxnSp>
      <p:grpSp>
        <p:nvGrpSpPr>
          <p:cNvPr id="2006" name="Google Shape;2006;p72"/>
          <p:cNvGrpSpPr/>
          <p:nvPr/>
        </p:nvGrpSpPr>
        <p:grpSpPr>
          <a:xfrm rot="5400000">
            <a:off x="1768445" y="1361999"/>
            <a:ext cx="779512" cy="265728"/>
            <a:chOff x="6223414" y="4018641"/>
            <a:chExt cx="776477" cy="280329"/>
          </a:xfrm>
        </p:grpSpPr>
        <p:grpSp>
          <p:nvGrpSpPr>
            <p:cNvPr id="2007" name="Google Shape;2007;p72"/>
            <p:cNvGrpSpPr/>
            <p:nvPr/>
          </p:nvGrpSpPr>
          <p:grpSpPr>
            <a:xfrm rot="-5400000">
              <a:off x="6550278" y="3846238"/>
              <a:ext cx="112131" cy="616723"/>
              <a:chOff x="1883650" y="2468875"/>
              <a:chExt cx="153620" cy="844910"/>
            </a:xfrm>
          </p:grpSpPr>
          <p:sp>
            <p:nvSpPr>
              <p:cNvPr id="2008" name="Google Shape;2008;p72"/>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09" name="Google Shape;2009;p7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10" name="Google Shape;2010;p72"/>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11" name="Google Shape;2011;p72"/>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02" name="Google Shape;2002;p72"/>
            <p:cNvSpPr/>
            <p:nvPr/>
          </p:nvSpPr>
          <p:spPr>
            <a:xfrm>
              <a:off x="6223414" y="4018641"/>
              <a:ext cx="776477" cy="280329"/>
            </a:xfrm>
            <a:prstGeom prst="roundRect">
              <a:avLst>
                <a:gd fmla="val 16667" name="adj"/>
              </a:avLst>
            </a:prstGeom>
            <a:no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12" name="Google Shape;2012;p72"/>
          <p:cNvSpPr txBox="1"/>
          <p:nvPr/>
        </p:nvSpPr>
        <p:spPr>
          <a:xfrm>
            <a:off x="2177717" y="1155443"/>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output</a:t>
            </a:r>
            <a:endParaRPr/>
          </a:p>
        </p:txBody>
      </p:sp>
      <p:grpSp>
        <p:nvGrpSpPr>
          <p:cNvPr id="2013" name="Google Shape;2013;p72"/>
          <p:cNvGrpSpPr/>
          <p:nvPr/>
        </p:nvGrpSpPr>
        <p:grpSpPr>
          <a:xfrm>
            <a:off x="4484020" y="1616001"/>
            <a:ext cx="3907949" cy="923330"/>
            <a:chOff x="4484020" y="1616001"/>
            <a:chExt cx="3907949" cy="923330"/>
          </a:xfrm>
        </p:grpSpPr>
        <p:sp>
          <p:nvSpPr>
            <p:cNvPr id="2014" name="Google Shape;2014;p72"/>
            <p:cNvSpPr txBox="1"/>
            <p:nvPr/>
          </p:nvSpPr>
          <p:spPr>
            <a:xfrm>
              <a:off x="5183920" y="1616001"/>
              <a:ext cx="3208049" cy="923330"/>
            </a:xfrm>
            <a:prstGeom prst="rect">
              <a:avLst/>
            </a:prstGeom>
            <a:blipFill rotWithShape="1">
              <a:blip r:embed="rId3">
                <a:alphaModFix/>
              </a:blip>
              <a:stretch>
                <a:fillRect b="-8107" l="-1580" r="-1579" t="-135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015" name="Google Shape;2015;p72"/>
            <p:cNvCxnSpPr>
              <a:stCxn id="2014" idx="1"/>
              <a:endCxn id="2016" idx="3"/>
            </p:cNvCxnSpPr>
            <p:nvPr/>
          </p:nvCxnSpPr>
          <p:spPr>
            <a:xfrm rot="10800000">
              <a:off x="4484020" y="2077666"/>
              <a:ext cx="699900" cy="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grpSp>
      <p:grpSp>
        <p:nvGrpSpPr>
          <p:cNvPr id="2017" name="Google Shape;2017;p72"/>
          <p:cNvGrpSpPr/>
          <p:nvPr/>
        </p:nvGrpSpPr>
        <p:grpSpPr>
          <a:xfrm>
            <a:off x="2299040" y="1788224"/>
            <a:ext cx="2184934" cy="2505283"/>
            <a:chOff x="2299040" y="1788224"/>
            <a:chExt cx="2184934" cy="2505283"/>
          </a:xfrm>
        </p:grpSpPr>
        <p:cxnSp>
          <p:nvCxnSpPr>
            <p:cNvPr id="2018" name="Google Shape;2018;p72"/>
            <p:cNvCxnSpPr>
              <a:stCxn id="1966" idx="1"/>
            </p:cNvCxnSpPr>
            <p:nvPr/>
          </p:nvCxnSpPr>
          <p:spPr>
            <a:xfrm rot="10800000">
              <a:off x="4243822" y="2292207"/>
              <a:ext cx="0" cy="2001300"/>
            </a:xfrm>
            <a:prstGeom prst="straightConnector1">
              <a:avLst/>
            </a:prstGeom>
            <a:noFill/>
            <a:ln cap="flat" cmpd="sng" w="19050">
              <a:solidFill>
                <a:srgbClr val="7F7F7F"/>
              </a:solidFill>
              <a:prstDash val="solid"/>
              <a:round/>
              <a:headEnd len="sm" w="sm" type="none"/>
              <a:tailEnd len="med" w="med" type="stealth"/>
            </a:ln>
          </p:spPr>
        </p:cxnSp>
        <p:cxnSp>
          <p:nvCxnSpPr>
            <p:cNvPr id="2019" name="Google Shape;2019;p72"/>
            <p:cNvCxnSpPr/>
            <p:nvPr/>
          </p:nvCxnSpPr>
          <p:spPr>
            <a:xfrm>
              <a:off x="2299040" y="1788224"/>
              <a:ext cx="1712562" cy="254415"/>
            </a:xfrm>
            <a:prstGeom prst="straightConnector1">
              <a:avLst/>
            </a:prstGeom>
            <a:noFill/>
            <a:ln cap="flat" cmpd="sng" w="19050">
              <a:solidFill>
                <a:srgbClr val="7F7F7F"/>
              </a:solidFill>
              <a:prstDash val="solid"/>
              <a:round/>
              <a:headEnd len="sm" w="sm" type="none"/>
              <a:tailEnd len="med" w="med" type="stealth"/>
            </a:ln>
          </p:spPr>
        </p:cxnSp>
        <p:sp>
          <p:nvSpPr>
            <p:cNvPr id="2016" name="Google Shape;2016;p72"/>
            <p:cNvSpPr txBox="1"/>
            <p:nvPr/>
          </p:nvSpPr>
          <p:spPr>
            <a:xfrm>
              <a:off x="4023744" y="1908389"/>
              <a:ext cx="460230" cy="338554"/>
            </a:xfrm>
            <a:prstGeom prst="rect">
              <a:avLst/>
            </a:prstGeom>
            <a:blipFill rotWithShape="1">
              <a:blip r:embed="rId4">
                <a:alphaModFix/>
              </a:blip>
              <a:stretch>
                <a:fillRect b="-1071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2020" name="Google Shape;2020;p72"/>
          <p:cNvGrpSpPr/>
          <p:nvPr/>
        </p:nvGrpSpPr>
        <p:grpSpPr>
          <a:xfrm>
            <a:off x="4003795" y="1222898"/>
            <a:ext cx="497549" cy="685491"/>
            <a:chOff x="4003795" y="1222898"/>
            <a:chExt cx="497549" cy="685491"/>
          </a:xfrm>
        </p:grpSpPr>
        <p:cxnSp>
          <p:nvCxnSpPr>
            <p:cNvPr id="2021" name="Google Shape;2021;p72"/>
            <p:cNvCxnSpPr>
              <a:stCxn id="2016" idx="0"/>
              <a:endCxn id="2022" idx="2"/>
            </p:cNvCxnSpPr>
            <p:nvPr/>
          </p:nvCxnSpPr>
          <p:spPr>
            <a:xfrm rot="10800000">
              <a:off x="4252659" y="1561589"/>
              <a:ext cx="1200" cy="346800"/>
            </a:xfrm>
            <a:prstGeom prst="straightConnector1">
              <a:avLst/>
            </a:prstGeom>
            <a:noFill/>
            <a:ln cap="flat" cmpd="sng" w="19050">
              <a:solidFill>
                <a:srgbClr val="7F7F7F"/>
              </a:solidFill>
              <a:prstDash val="solid"/>
              <a:round/>
              <a:headEnd len="sm" w="sm" type="none"/>
              <a:tailEnd len="med" w="med" type="stealth"/>
            </a:ln>
          </p:spPr>
        </p:cxnSp>
        <p:sp>
          <p:nvSpPr>
            <p:cNvPr id="2022" name="Google Shape;2022;p72"/>
            <p:cNvSpPr txBox="1"/>
            <p:nvPr/>
          </p:nvSpPr>
          <p:spPr>
            <a:xfrm>
              <a:off x="4003795" y="1222898"/>
              <a:ext cx="497549"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i="1" sz="1600">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7" name="Shape 2027"/>
        <p:cNvGrpSpPr/>
        <p:nvPr/>
      </p:nvGrpSpPr>
      <p:grpSpPr>
        <a:xfrm>
          <a:off x="0" y="0"/>
          <a:ext cx="0" cy="0"/>
          <a:chOff x="0" y="0"/>
          <a:chExt cx="0" cy="0"/>
        </a:xfrm>
      </p:grpSpPr>
      <p:sp>
        <p:nvSpPr>
          <p:cNvPr id="2028" name="Google Shape;2028;p73"/>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2029" name="Google Shape;2029;p73"/>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2030" name="Google Shape;2030;p73"/>
          <p:cNvGrpSpPr/>
          <p:nvPr/>
        </p:nvGrpSpPr>
        <p:grpSpPr>
          <a:xfrm rot="5400000">
            <a:off x="735936" y="4559168"/>
            <a:ext cx="779512" cy="265728"/>
            <a:chOff x="6223414" y="4018641"/>
            <a:chExt cx="776477" cy="280329"/>
          </a:xfrm>
        </p:grpSpPr>
        <p:grpSp>
          <p:nvGrpSpPr>
            <p:cNvPr id="2031" name="Google Shape;2031;p73"/>
            <p:cNvGrpSpPr/>
            <p:nvPr/>
          </p:nvGrpSpPr>
          <p:grpSpPr>
            <a:xfrm rot="-5400000">
              <a:off x="6550278" y="3846238"/>
              <a:ext cx="112131" cy="616723"/>
              <a:chOff x="1883650" y="2468875"/>
              <a:chExt cx="153620" cy="844910"/>
            </a:xfrm>
          </p:grpSpPr>
          <p:sp>
            <p:nvSpPr>
              <p:cNvPr id="2032" name="Google Shape;2032;p73"/>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33" name="Google Shape;2033;p73"/>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34" name="Google Shape;2034;p7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35" name="Google Shape;2035;p73"/>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36" name="Google Shape;2036;p73"/>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037" name="Google Shape;2037;p73"/>
          <p:cNvCxnSpPr>
            <a:endCxn id="2036"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038" name="Google Shape;2038;p73"/>
          <p:cNvCxnSpPr>
            <a:stCxn id="2036"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2039" name="Google Shape;2039;p73"/>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2040" name="Google Shape;2040;p73"/>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2041" name="Google Shape;2041;p73"/>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2042" name="Google Shape;2042;p73"/>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2043" name="Google Shape;2043;p73"/>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2044" name="Google Shape;2044;p73"/>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2045" name="Google Shape;2045;p73"/>
          <p:cNvGrpSpPr/>
          <p:nvPr/>
        </p:nvGrpSpPr>
        <p:grpSpPr>
          <a:xfrm rot="5400000">
            <a:off x="1343548" y="4553269"/>
            <a:ext cx="779512" cy="265728"/>
            <a:chOff x="6223414" y="4018641"/>
            <a:chExt cx="776477" cy="280329"/>
          </a:xfrm>
        </p:grpSpPr>
        <p:grpSp>
          <p:nvGrpSpPr>
            <p:cNvPr id="2046" name="Google Shape;2046;p73"/>
            <p:cNvGrpSpPr/>
            <p:nvPr/>
          </p:nvGrpSpPr>
          <p:grpSpPr>
            <a:xfrm rot="-5400000">
              <a:off x="6550278" y="3846238"/>
              <a:ext cx="112131" cy="616723"/>
              <a:chOff x="1883650" y="2468875"/>
              <a:chExt cx="153620" cy="844910"/>
            </a:xfrm>
          </p:grpSpPr>
          <p:sp>
            <p:nvSpPr>
              <p:cNvPr id="2047" name="Google Shape;2047;p73"/>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48" name="Google Shape;2048;p73"/>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49" name="Google Shape;2049;p7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0" name="Google Shape;2050;p73"/>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51" name="Google Shape;2051;p73"/>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052" name="Google Shape;2052;p73"/>
          <p:cNvCxnSpPr>
            <a:endCxn id="2051"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053" name="Google Shape;2053;p73"/>
          <p:cNvCxnSpPr>
            <a:stCxn id="2051"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054" name="Google Shape;2054;p73"/>
          <p:cNvGrpSpPr/>
          <p:nvPr/>
        </p:nvGrpSpPr>
        <p:grpSpPr>
          <a:xfrm rot="5400000">
            <a:off x="1938462" y="4553269"/>
            <a:ext cx="779512" cy="265728"/>
            <a:chOff x="6223414" y="4018641"/>
            <a:chExt cx="776477" cy="280329"/>
          </a:xfrm>
        </p:grpSpPr>
        <p:grpSp>
          <p:nvGrpSpPr>
            <p:cNvPr id="2055" name="Google Shape;2055;p73"/>
            <p:cNvGrpSpPr/>
            <p:nvPr/>
          </p:nvGrpSpPr>
          <p:grpSpPr>
            <a:xfrm rot="-5400000">
              <a:off x="6550278" y="3846238"/>
              <a:ext cx="112131" cy="616723"/>
              <a:chOff x="1883650" y="2468875"/>
              <a:chExt cx="153620" cy="844910"/>
            </a:xfrm>
          </p:grpSpPr>
          <p:sp>
            <p:nvSpPr>
              <p:cNvPr id="2056" name="Google Shape;2056;p73"/>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7" name="Google Shape;2057;p73"/>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8" name="Google Shape;2058;p7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9" name="Google Shape;2059;p73"/>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60" name="Google Shape;2060;p73"/>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061" name="Google Shape;2061;p73"/>
          <p:cNvCxnSpPr>
            <a:endCxn id="2060"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062" name="Google Shape;2062;p73"/>
          <p:cNvCxnSpPr>
            <a:stCxn id="2060"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063" name="Google Shape;2063;p73"/>
          <p:cNvGrpSpPr/>
          <p:nvPr/>
        </p:nvGrpSpPr>
        <p:grpSpPr>
          <a:xfrm rot="5400000">
            <a:off x="2548883" y="4550399"/>
            <a:ext cx="779512" cy="265728"/>
            <a:chOff x="6223414" y="4018641"/>
            <a:chExt cx="776477" cy="280329"/>
          </a:xfrm>
        </p:grpSpPr>
        <p:grpSp>
          <p:nvGrpSpPr>
            <p:cNvPr id="2064" name="Google Shape;2064;p73"/>
            <p:cNvGrpSpPr/>
            <p:nvPr/>
          </p:nvGrpSpPr>
          <p:grpSpPr>
            <a:xfrm rot="-5400000">
              <a:off x="6550278" y="3846238"/>
              <a:ext cx="112131" cy="616723"/>
              <a:chOff x="1883650" y="2468875"/>
              <a:chExt cx="153620" cy="844910"/>
            </a:xfrm>
          </p:grpSpPr>
          <p:sp>
            <p:nvSpPr>
              <p:cNvPr id="2065" name="Google Shape;2065;p73"/>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66" name="Google Shape;2066;p73"/>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67" name="Google Shape;2067;p7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68" name="Google Shape;2068;p73"/>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69" name="Google Shape;2069;p73"/>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070" name="Google Shape;2070;p73"/>
          <p:cNvCxnSpPr>
            <a:endCxn id="2069"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071" name="Google Shape;2071;p73"/>
          <p:cNvCxnSpPr>
            <a:stCxn id="2069" idx="0"/>
            <a:endCxn id="2072"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2073" name="Google Shape;2073;p73"/>
          <p:cNvGrpSpPr/>
          <p:nvPr/>
        </p:nvGrpSpPr>
        <p:grpSpPr>
          <a:xfrm rot="5400000">
            <a:off x="3854066" y="4550399"/>
            <a:ext cx="779512" cy="265728"/>
            <a:chOff x="6223414" y="4018641"/>
            <a:chExt cx="776477" cy="280329"/>
          </a:xfrm>
        </p:grpSpPr>
        <p:grpSp>
          <p:nvGrpSpPr>
            <p:cNvPr id="2074" name="Google Shape;2074;p73"/>
            <p:cNvGrpSpPr/>
            <p:nvPr/>
          </p:nvGrpSpPr>
          <p:grpSpPr>
            <a:xfrm rot="-5400000">
              <a:off x="6550278" y="3846238"/>
              <a:ext cx="112131" cy="616723"/>
              <a:chOff x="1883650" y="2468875"/>
              <a:chExt cx="153620" cy="844910"/>
            </a:xfrm>
          </p:grpSpPr>
          <p:sp>
            <p:nvSpPr>
              <p:cNvPr id="2075" name="Google Shape;2075;p7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6" name="Google Shape;2076;p7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7" name="Google Shape;2077;p7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8" name="Google Shape;2078;p7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72" name="Google Shape;2072;p7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079" name="Google Shape;2079;p73"/>
          <p:cNvCxnSpPr>
            <a:endCxn id="2072"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080" name="Google Shape;2080;p73"/>
          <p:cNvCxnSpPr>
            <a:stCxn id="2072" idx="0"/>
          </p:cNvCxnSpPr>
          <p:nvPr/>
        </p:nvCxnSpPr>
        <p:spPr>
          <a:xfrm>
            <a:off x="4376686" y="4683263"/>
            <a:ext cx="344700" cy="0"/>
          </a:xfrm>
          <a:prstGeom prst="straightConnector1">
            <a:avLst/>
          </a:prstGeom>
          <a:noFill/>
          <a:ln cap="flat" cmpd="sng" w="19050">
            <a:solidFill>
              <a:srgbClr val="7F7F7F"/>
            </a:solidFill>
            <a:prstDash val="solid"/>
            <a:round/>
            <a:headEnd len="sm" w="sm" type="none"/>
            <a:tailEnd len="med" w="med" type="stealth"/>
          </a:ln>
        </p:spPr>
      </p:cxnSp>
      <p:sp>
        <p:nvSpPr>
          <p:cNvPr id="2081" name="Google Shape;2081;p73"/>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2082" name="Google Shape;2082;p73"/>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083" name="Google Shape;2083;p73"/>
          <p:cNvCxnSpPr>
            <a:stCxn id="2036" idx="1"/>
            <a:endCxn id="2084"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cxnSp>
        <p:nvCxnSpPr>
          <p:cNvPr id="2085" name="Google Shape;2085;p73"/>
          <p:cNvCxnSpPr>
            <a:stCxn id="2051" idx="1"/>
            <a:endCxn id="2086"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2087" name="Google Shape;2087;p73"/>
          <p:cNvCxnSpPr>
            <a:stCxn id="2060" idx="1"/>
            <a:endCxn id="2088"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2089" name="Google Shape;2089;p73"/>
          <p:cNvCxnSpPr>
            <a:stCxn id="2069" idx="1"/>
            <a:endCxn id="2090"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2084" name="Google Shape;2084;p73"/>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86" name="Google Shape;2086;p73"/>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88" name="Google Shape;2088;p73"/>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90" name="Google Shape;2090;p73"/>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091" name="Google Shape;2091;p73"/>
          <p:cNvCxnSpPr>
            <a:stCxn id="2092" idx="1"/>
            <a:endCxn id="2090" idx="4"/>
          </p:cNvCxnSpPr>
          <p:nvPr/>
        </p:nvCxnSpPr>
        <p:spPr>
          <a:xfrm rot="10800000">
            <a:off x="3002125" y="3574407"/>
            <a:ext cx="1838700" cy="719100"/>
          </a:xfrm>
          <a:prstGeom prst="straightConnector1">
            <a:avLst/>
          </a:prstGeom>
          <a:noFill/>
          <a:ln cap="flat" cmpd="sng" w="19050">
            <a:solidFill>
              <a:srgbClr val="7F7F7F"/>
            </a:solidFill>
            <a:prstDash val="solid"/>
            <a:round/>
            <a:headEnd len="sm" w="sm" type="none"/>
            <a:tailEnd len="med" w="med" type="stealth"/>
          </a:ln>
        </p:spPr>
      </p:cxnSp>
      <p:cxnSp>
        <p:nvCxnSpPr>
          <p:cNvPr id="2093" name="Google Shape;2093;p73"/>
          <p:cNvCxnSpPr>
            <a:stCxn id="2092" idx="1"/>
            <a:endCxn id="2088" idx="4"/>
          </p:cNvCxnSpPr>
          <p:nvPr/>
        </p:nvCxnSpPr>
        <p:spPr>
          <a:xfrm rot="10800000">
            <a:off x="2397625" y="3574407"/>
            <a:ext cx="2443200" cy="719100"/>
          </a:xfrm>
          <a:prstGeom prst="straightConnector1">
            <a:avLst/>
          </a:prstGeom>
          <a:noFill/>
          <a:ln cap="flat" cmpd="sng" w="19050">
            <a:solidFill>
              <a:srgbClr val="7F7F7F"/>
            </a:solidFill>
            <a:prstDash val="solid"/>
            <a:round/>
            <a:headEnd len="sm" w="sm" type="none"/>
            <a:tailEnd len="med" w="med" type="stealth"/>
          </a:ln>
        </p:spPr>
      </p:cxnSp>
      <p:cxnSp>
        <p:nvCxnSpPr>
          <p:cNvPr id="2094" name="Google Shape;2094;p73"/>
          <p:cNvCxnSpPr>
            <a:stCxn id="2092" idx="1"/>
            <a:endCxn id="2086" idx="3"/>
          </p:cNvCxnSpPr>
          <p:nvPr/>
        </p:nvCxnSpPr>
        <p:spPr>
          <a:xfrm rot="10800000">
            <a:off x="1776925" y="3611907"/>
            <a:ext cx="3063900" cy="681600"/>
          </a:xfrm>
          <a:prstGeom prst="straightConnector1">
            <a:avLst/>
          </a:prstGeom>
          <a:noFill/>
          <a:ln cap="flat" cmpd="sng" w="19050">
            <a:solidFill>
              <a:srgbClr val="7F7F7F"/>
            </a:solidFill>
            <a:prstDash val="solid"/>
            <a:round/>
            <a:headEnd len="sm" w="sm" type="none"/>
            <a:tailEnd len="med" w="med" type="stealth"/>
          </a:ln>
        </p:spPr>
      </p:cxnSp>
      <p:cxnSp>
        <p:nvCxnSpPr>
          <p:cNvPr id="2095" name="Google Shape;2095;p73"/>
          <p:cNvCxnSpPr>
            <a:stCxn id="2092" idx="1"/>
            <a:endCxn id="2084" idx="3"/>
          </p:cNvCxnSpPr>
          <p:nvPr/>
        </p:nvCxnSpPr>
        <p:spPr>
          <a:xfrm rot="10800000">
            <a:off x="1172425" y="3611907"/>
            <a:ext cx="3668400" cy="681600"/>
          </a:xfrm>
          <a:prstGeom prst="straightConnector1">
            <a:avLst/>
          </a:prstGeom>
          <a:noFill/>
          <a:ln cap="flat" cmpd="sng" w="19050">
            <a:solidFill>
              <a:srgbClr val="7F7F7F"/>
            </a:solidFill>
            <a:prstDash val="solid"/>
            <a:round/>
            <a:headEnd len="sm" w="sm" type="none"/>
            <a:tailEnd len="med" w="med" type="stealth"/>
          </a:ln>
        </p:spPr>
      </p:cxnSp>
      <p:sp>
        <p:nvSpPr>
          <p:cNvPr id="2096" name="Google Shape;2096;p73"/>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2097" name="Google Shape;2097;p73"/>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2098" name="Google Shape;2098;p73"/>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grpSp>
        <p:nvGrpSpPr>
          <p:cNvPr id="2099" name="Google Shape;2099;p73"/>
          <p:cNvGrpSpPr/>
          <p:nvPr/>
        </p:nvGrpSpPr>
        <p:grpSpPr>
          <a:xfrm rot="5400000">
            <a:off x="4451069" y="4550399"/>
            <a:ext cx="779512" cy="265728"/>
            <a:chOff x="6223414" y="4018641"/>
            <a:chExt cx="776477" cy="280329"/>
          </a:xfrm>
        </p:grpSpPr>
        <p:grpSp>
          <p:nvGrpSpPr>
            <p:cNvPr id="2100" name="Google Shape;2100;p73"/>
            <p:cNvGrpSpPr/>
            <p:nvPr/>
          </p:nvGrpSpPr>
          <p:grpSpPr>
            <a:xfrm rot="-5400000">
              <a:off x="6550278" y="3846238"/>
              <a:ext cx="112131" cy="616723"/>
              <a:chOff x="1883650" y="2468875"/>
              <a:chExt cx="153620" cy="844910"/>
            </a:xfrm>
          </p:grpSpPr>
          <p:sp>
            <p:nvSpPr>
              <p:cNvPr id="2101" name="Google Shape;2101;p7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02" name="Google Shape;2102;p7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03" name="Google Shape;2103;p7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04" name="Google Shape;2104;p7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92" name="Google Shape;2092;p7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105" name="Google Shape;2105;p73"/>
          <p:cNvCxnSpPr>
            <a:endCxn id="2092"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106" name="Google Shape;2106;p73"/>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2107" name="Google Shape;2107;p73"/>
          <p:cNvSpPr/>
          <p:nvPr/>
        </p:nvSpPr>
        <p:spPr>
          <a:xfrm>
            <a:off x="1066886" y="2713341"/>
            <a:ext cx="136163" cy="54966"/>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108" name="Google Shape;2108;p73"/>
          <p:cNvSpPr/>
          <p:nvPr/>
        </p:nvSpPr>
        <p:spPr>
          <a:xfrm>
            <a:off x="1670682" y="2246943"/>
            <a:ext cx="136163" cy="512117"/>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109" name="Google Shape;2109;p73"/>
          <p:cNvSpPr/>
          <p:nvPr/>
        </p:nvSpPr>
        <p:spPr>
          <a:xfrm>
            <a:off x="2274478"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110" name="Google Shape;2110;p73"/>
          <p:cNvSpPr/>
          <p:nvPr/>
        </p:nvSpPr>
        <p:spPr>
          <a:xfrm>
            <a:off x="2878274"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111" name="Google Shape;2111;p73"/>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2112" name="Google Shape;2112;p73"/>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113" name="Google Shape;2113;p73"/>
          <p:cNvCxnSpPr>
            <a:endCxn id="2107" idx="2"/>
          </p:cNvCxnSpPr>
          <p:nvPr/>
        </p:nvCxnSpPr>
        <p:spPr>
          <a:xfrm flipH="1" rot="10800000">
            <a:off x="1132568" y="2768307"/>
            <a:ext cx="2400" cy="752700"/>
          </a:xfrm>
          <a:prstGeom prst="straightConnector1">
            <a:avLst/>
          </a:prstGeom>
          <a:noFill/>
          <a:ln cap="flat" cmpd="sng" w="19050">
            <a:solidFill>
              <a:srgbClr val="7F7F7F"/>
            </a:solidFill>
            <a:prstDash val="solid"/>
            <a:round/>
            <a:headEnd len="sm" w="sm" type="none"/>
            <a:tailEnd len="med" w="med" type="stealth"/>
          </a:ln>
        </p:spPr>
      </p:cxnSp>
      <p:cxnSp>
        <p:nvCxnSpPr>
          <p:cNvPr id="2114" name="Google Shape;2114;p73"/>
          <p:cNvCxnSpPr>
            <a:endCxn id="2108" idx="2"/>
          </p:cNvCxnSpPr>
          <p:nvPr/>
        </p:nvCxnSpPr>
        <p:spPr>
          <a:xfrm flipH="1" rot="10800000">
            <a:off x="1736964" y="2759060"/>
            <a:ext cx="1800" cy="762000"/>
          </a:xfrm>
          <a:prstGeom prst="straightConnector1">
            <a:avLst/>
          </a:prstGeom>
          <a:noFill/>
          <a:ln cap="flat" cmpd="sng" w="19050">
            <a:solidFill>
              <a:srgbClr val="7F7F7F"/>
            </a:solidFill>
            <a:prstDash val="solid"/>
            <a:round/>
            <a:headEnd len="sm" w="sm" type="none"/>
            <a:tailEnd len="med" w="med" type="stealth"/>
          </a:ln>
        </p:spPr>
      </p:cxnSp>
      <p:cxnSp>
        <p:nvCxnSpPr>
          <p:cNvPr id="2115" name="Google Shape;2115;p73"/>
          <p:cNvCxnSpPr>
            <a:endCxn id="2109" idx="2"/>
          </p:cNvCxnSpPr>
          <p:nvPr/>
        </p:nvCxnSpPr>
        <p:spPr>
          <a:xfrm flipH="1" rot="10800000">
            <a:off x="2341359" y="2759060"/>
            <a:ext cx="1200" cy="762000"/>
          </a:xfrm>
          <a:prstGeom prst="straightConnector1">
            <a:avLst/>
          </a:prstGeom>
          <a:noFill/>
          <a:ln cap="flat" cmpd="sng" w="19050">
            <a:solidFill>
              <a:srgbClr val="7F7F7F"/>
            </a:solidFill>
            <a:prstDash val="solid"/>
            <a:round/>
            <a:headEnd len="sm" w="sm" type="none"/>
            <a:tailEnd len="med" w="med" type="stealth"/>
          </a:ln>
        </p:spPr>
      </p:cxnSp>
      <p:cxnSp>
        <p:nvCxnSpPr>
          <p:cNvPr id="2116" name="Google Shape;2116;p73"/>
          <p:cNvCxnSpPr>
            <a:endCxn id="2110" idx="2"/>
          </p:cNvCxnSpPr>
          <p:nvPr/>
        </p:nvCxnSpPr>
        <p:spPr>
          <a:xfrm flipH="1" rot="10800000">
            <a:off x="2945756" y="2759060"/>
            <a:ext cx="600" cy="762000"/>
          </a:xfrm>
          <a:prstGeom prst="straightConnector1">
            <a:avLst/>
          </a:prstGeom>
          <a:noFill/>
          <a:ln cap="flat" cmpd="sng" w="19050">
            <a:solidFill>
              <a:srgbClr val="7F7F7F"/>
            </a:solidFill>
            <a:prstDash val="solid"/>
            <a:round/>
            <a:headEnd len="sm" w="sm" type="none"/>
            <a:tailEnd len="med" w="med" type="stealth"/>
          </a:ln>
        </p:spPr>
      </p:cxnSp>
      <p:cxnSp>
        <p:nvCxnSpPr>
          <p:cNvPr id="2117" name="Google Shape;2117;p73"/>
          <p:cNvCxnSpPr>
            <a:stCxn id="2107" idx="0"/>
            <a:endCxn id="2118" idx="3"/>
          </p:cNvCxnSpPr>
          <p:nvPr/>
        </p:nvCxnSpPr>
        <p:spPr>
          <a:xfrm flipH="1" rot="10800000">
            <a:off x="1134968" y="1884741"/>
            <a:ext cx="1023300" cy="828600"/>
          </a:xfrm>
          <a:prstGeom prst="straightConnector1">
            <a:avLst/>
          </a:prstGeom>
          <a:noFill/>
          <a:ln cap="flat" cmpd="sng" w="19050">
            <a:solidFill>
              <a:srgbClr val="7F7F7F"/>
            </a:solidFill>
            <a:prstDash val="dot"/>
            <a:round/>
            <a:headEnd len="sm" w="sm" type="none"/>
            <a:tailEnd len="med" w="med" type="stealth"/>
          </a:ln>
        </p:spPr>
      </p:cxnSp>
      <p:cxnSp>
        <p:nvCxnSpPr>
          <p:cNvPr id="2119" name="Google Shape;2119;p73"/>
          <p:cNvCxnSpPr>
            <a:stCxn id="2108" idx="0"/>
            <a:endCxn id="2118" idx="3"/>
          </p:cNvCxnSpPr>
          <p:nvPr/>
        </p:nvCxnSpPr>
        <p:spPr>
          <a:xfrm flipH="1" rot="10800000">
            <a:off x="1738764" y="1884543"/>
            <a:ext cx="419400" cy="362400"/>
          </a:xfrm>
          <a:prstGeom prst="straightConnector1">
            <a:avLst/>
          </a:prstGeom>
          <a:noFill/>
          <a:ln cap="flat" cmpd="sng" w="19050">
            <a:solidFill>
              <a:srgbClr val="7F7F7F"/>
            </a:solidFill>
            <a:prstDash val="dot"/>
            <a:round/>
            <a:headEnd len="sm" w="sm" type="none"/>
            <a:tailEnd len="med" w="med" type="stealth"/>
          </a:ln>
        </p:spPr>
      </p:cxnSp>
      <p:cxnSp>
        <p:nvCxnSpPr>
          <p:cNvPr id="2120" name="Google Shape;2120;p73"/>
          <p:cNvCxnSpPr>
            <a:stCxn id="2109" idx="0"/>
            <a:endCxn id="2118" idx="3"/>
          </p:cNvCxnSpPr>
          <p:nvPr/>
        </p:nvCxnSpPr>
        <p:spPr>
          <a:xfrm rot="10800000">
            <a:off x="2158059" y="1884741"/>
            <a:ext cx="184500" cy="828600"/>
          </a:xfrm>
          <a:prstGeom prst="straightConnector1">
            <a:avLst/>
          </a:prstGeom>
          <a:noFill/>
          <a:ln cap="flat" cmpd="sng" w="19050">
            <a:solidFill>
              <a:srgbClr val="7F7F7F"/>
            </a:solidFill>
            <a:prstDash val="dot"/>
            <a:round/>
            <a:headEnd len="sm" w="sm" type="none"/>
            <a:tailEnd len="med" w="med" type="stealth"/>
          </a:ln>
        </p:spPr>
      </p:cxnSp>
      <p:cxnSp>
        <p:nvCxnSpPr>
          <p:cNvPr id="2121" name="Google Shape;2121;p73"/>
          <p:cNvCxnSpPr>
            <a:stCxn id="2110" idx="0"/>
            <a:endCxn id="2118" idx="3"/>
          </p:cNvCxnSpPr>
          <p:nvPr/>
        </p:nvCxnSpPr>
        <p:spPr>
          <a:xfrm rot="10800000">
            <a:off x="2158256" y="1884741"/>
            <a:ext cx="788100" cy="828600"/>
          </a:xfrm>
          <a:prstGeom prst="straightConnector1">
            <a:avLst/>
          </a:prstGeom>
          <a:noFill/>
          <a:ln cap="flat" cmpd="sng" w="19050">
            <a:solidFill>
              <a:srgbClr val="7F7F7F"/>
            </a:solidFill>
            <a:prstDash val="dot"/>
            <a:round/>
            <a:headEnd len="sm" w="sm" type="none"/>
            <a:tailEnd len="med" w="med" type="stealth"/>
          </a:ln>
        </p:spPr>
      </p:cxnSp>
      <p:grpSp>
        <p:nvGrpSpPr>
          <p:cNvPr id="2122" name="Google Shape;2122;p73"/>
          <p:cNvGrpSpPr/>
          <p:nvPr/>
        </p:nvGrpSpPr>
        <p:grpSpPr>
          <a:xfrm rot="5400000">
            <a:off x="1768445" y="1361999"/>
            <a:ext cx="779512" cy="265728"/>
            <a:chOff x="6223414" y="4018641"/>
            <a:chExt cx="776477" cy="280329"/>
          </a:xfrm>
        </p:grpSpPr>
        <p:grpSp>
          <p:nvGrpSpPr>
            <p:cNvPr id="2123" name="Google Shape;2123;p73"/>
            <p:cNvGrpSpPr/>
            <p:nvPr/>
          </p:nvGrpSpPr>
          <p:grpSpPr>
            <a:xfrm rot="-5400000">
              <a:off x="6550278" y="3846238"/>
              <a:ext cx="112131" cy="616723"/>
              <a:chOff x="1883650" y="2468875"/>
              <a:chExt cx="153620" cy="844910"/>
            </a:xfrm>
          </p:grpSpPr>
          <p:sp>
            <p:nvSpPr>
              <p:cNvPr id="2124" name="Google Shape;2124;p73"/>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5" name="Google Shape;2125;p73"/>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6" name="Google Shape;2126;p7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7" name="Google Shape;2127;p73"/>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18" name="Google Shape;2118;p73"/>
            <p:cNvSpPr/>
            <p:nvPr/>
          </p:nvSpPr>
          <p:spPr>
            <a:xfrm>
              <a:off x="6223414" y="4018641"/>
              <a:ext cx="776477" cy="280329"/>
            </a:xfrm>
            <a:prstGeom prst="roundRect">
              <a:avLst>
                <a:gd fmla="val 16667" name="adj"/>
              </a:avLst>
            </a:prstGeom>
            <a:no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28" name="Google Shape;2128;p73"/>
          <p:cNvSpPr txBox="1"/>
          <p:nvPr/>
        </p:nvSpPr>
        <p:spPr>
          <a:xfrm>
            <a:off x="2177717" y="1155443"/>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output</a:t>
            </a:r>
            <a:endParaRPr/>
          </a:p>
        </p:txBody>
      </p:sp>
      <p:cxnSp>
        <p:nvCxnSpPr>
          <p:cNvPr id="2129" name="Google Shape;2129;p73"/>
          <p:cNvCxnSpPr>
            <a:endCxn id="2130" idx="1"/>
          </p:cNvCxnSpPr>
          <p:nvPr/>
        </p:nvCxnSpPr>
        <p:spPr>
          <a:xfrm>
            <a:off x="2299171" y="1788157"/>
            <a:ext cx="2309700" cy="289800"/>
          </a:xfrm>
          <a:prstGeom prst="straightConnector1">
            <a:avLst/>
          </a:prstGeom>
          <a:noFill/>
          <a:ln cap="flat" cmpd="sng" w="19050">
            <a:solidFill>
              <a:srgbClr val="7F7F7F"/>
            </a:solidFill>
            <a:prstDash val="solid"/>
            <a:round/>
            <a:headEnd len="sm" w="sm" type="none"/>
            <a:tailEnd len="med" w="med" type="stealth"/>
          </a:ln>
        </p:spPr>
      </p:cxnSp>
      <p:cxnSp>
        <p:nvCxnSpPr>
          <p:cNvPr id="2131" name="Google Shape;2131;p73"/>
          <p:cNvCxnSpPr>
            <a:stCxn id="2092" idx="1"/>
            <a:endCxn id="2130" idx="2"/>
          </p:cNvCxnSpPr>
          <p:nvPr/>
        </p:nvCxnSpPr>
        <p:spPr>
          <a:xfrm rot="10800000">
            <a:off x="4839025" y="2247207"/>
            <a:ext cx="1800" cy="2046300"/>
          </a:xfrm>
          <a:prstGeom prst="straightConnector1">
            <a:avLst/>
          </a:prstGeom>
          <a:noFill/>
          <a:ln cap="flat" cmpd="sng" w="19050">
            <a:solidFill>
              <a:srgbClr val="7F7F7F"/>
            </a:solidFill>
            <a:prstDash val="solid"/>
            <a:round/>
            <a:headEnd len="sm" w="sm" type="none"/>
            <a:tailEnd len="med" w="med" type="stealth"/>
          </a:ln>
        </p:spPr>
      </p:cxnSp>
      <p:sp>
        <p:nvSpPr>
          <p:cNvPr id="2130" name="Google Shape;2130;p73"/>
          <p:cNvSpPr txBox="1"/>
          <p:nvPr/>
        </p:nvSpPr>
        <p:spPr>
          <a:xfrm>
            <a:off x="4608871" y="1908680"/>
            <a:ext cx="460230" cy="338554"/>
          </a:xfrm>
          <a:prstGeom prst="rect">
            <a:avLst/>
          </a:prstGeom>
          <a:blipFill rotWithShape="1">
            <a:blip r:embed="rId3">
              <a:alphaModFix/>
            </a:blip>
            <a:stretch>
              <a:fillRect b="-1071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132" name="Google Shape;2132;p73"/>
          <p:cNvCxnSpPr>
            <a:stCxn id="2130" idx="0"/>
            <a:endCxn id="2133" idx="2"/>
          </p:cNvCxnSpPr>
          <p:nvPr/>
        </p:nvCxnSpPr>
        <p:spPr>
          <a:xfrm flipH="1" rot="10800000">
            <a:off x="4838986" y="1561580"/>
            <a:ext cx="3900" cy="347100"/>
          </a:xfrm>
          <a:prstGeom prst="straightConnector1">
            <a:avLst/>
          </a:prstGeom>
          <a:noFill/>
          <a:ln cap="flat" cmpd="sng" w="19050">
            <a:solidFill>
              <a:srgbClr val="7F7F7F"/>
            </a:solidFill>
            <a:prstDash val="solid"/>
            <a:round/>
            <a:headEnd len="sm" w="sm" type="none"/>
            <a:tailEnd len="med" w="med" type="stealth"/>
          </a:ln>
        </p:spPr>
      </p:cxnSp>
      <p:sp>
        <p:nvSpPr>
          <p:cNvPr id="2133" name="Google Shape;2133;p73"/>
          <p:cNvSpPr txBox="1"/>
          <p:nvPr/>
        </p:nvSpPr>
        <p:spPr>
          <a:xfrm>
            <a:off x="4537624" y="1222898"/>
            <a:ext cx="610637"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i="1" sz="1600">
              <a:solidFill>
                <a:schemeClr val="dk1"/>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8" name="Shape 2138"/>
        <p:cNvGrpSpPr/>
        <p:nvPr/>
      </p:nvGrpSpPr>
      <p:grpSpPr>
        <a:xfrm>
          <a:off x="0" y="0"/>
          <a:ext cx="0" cy="0"/>
          <a:chOff x="0" y="0"/>
          <a:chExt cx="0" cy="0"/>
        </a:xfrm>
      </p:grpSpPr>
      <p:sp>
        <p:nvSpPr>
          <p:cNvPr id="2139" name="Google Shape;2139;p74"/>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2140" name="Google Shape;2140;p7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2141" name="Google Shape;2141;p74"/>
          <p:cNvGrpSpPr/>
          <p:nvPr/>
        </p:nvGrpSpPr>
        <p:grpSpPr>
          <a:xfrm rot="5400000">
            <a:off x="735936" y="4559168"/>
            <a:ext cx="779512" cy="265728"/>
            <a:chOff x="6223414" y="4018641"/>
            <a:chExt cx="776477" cy="280329"/>
          </a:xfrm>
        </p:grpSpPr>
        <p:grpSp>
          <p:nvGrpSpPr>
            <p:cNvPr id="2142" name="Google Shape;2142;p74"/>
            <p:cNvGrpSpPr/>
            <p:nvPr/>
          </p:nvGrpSpPr>
          <p:grpSpPr>
            <a:xfrm rot="-5400000">
              <a:off x="6550278" y="3846238"/>
              <a:ext cx="112131" cy="616723"/>
              <a:chOff x="1883650" y="2468875"/>
              <a:chExt cx="153620" cy="844910"/>
            </a:xfrm>
          </p:grpSpPr>
          <p:sp>
            <p:nvSpPr>
              <p:cNvPr id="2143" name="Google Shape;2143;p7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44" name="Google Shape;2144;p74"/>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45" name="Google Shape;2145;p74"/>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46" name="Google Shape;2146;p7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47" name="Google Shape;2147;p74"/>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148" name="Google Shape;2148;p74"/>
          <p:cNvCxnSpPr>
            <a:endCxn id="2147"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149" name="Google Shape;2149;p74"/>
          <p:cNvCxnSpPr>
            <a:stCxn id="2147"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2150" name="Google Shape;2150;p74"/>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2151" name="Google Shape;2151;p74"/>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2152" name="Google Shape;2152;p74"/>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2153" name="Google Shape;2153;p74"/>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2154" name="Google Shape;2154;p74"/>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2155" name="Google Shape;2155;p74"/>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2156" name="Google Shape;2156;p74"/>
          <p:cNvGrpSpPr/>
          <p:nvPr/>
        </p:nvGrpSpPr>
        <p:grpSpPr>
          <a:xfrm rot="5400000">
            <a:off x="1343548" y="4553269"/>
            <a:ext cx="779512" cy="265728"/>
            <a:chOff x="6223414" y="4018641"/>
            <a:chExt cx="776477" cy="280329"/>
          </a:xfrm>
        </p:grpSpPr>
        <p:grpSp>
          <p:nvGrpSpPr>
            <p:cNvPr id="2157" name="Google Shape;2157;p74"/>
            <p:cNvGrpSpPr/>
            <p:nvPr/>
          </p:nvGrpSpPr>
          <p:grpSpPr>
            <a:xfrm rot="-5400000">
              <a:off x="6550278" y="3846238"/>
              <a:ext cx="112131" cy="616723"/>
              <a:chOff x="1883650" y="2468875"/>
              <a:chExt cx="153620" cy="844910"/>
            </a:xfrm>
          </p:grpSpPr>
          <p:sp>
            <p:nvSpPr>
              <p:cNvPr id="2158" name="Google Shape;2158;p7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59" name="Google Shape;2159;p74"/>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0" name="Google Shape;2160;p74"/>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1" name="Google Shape;2161;p7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62" name="Google Shape;2162;p74"/>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163" name="Google Shape;2163;p74"/>
          <p:cNvCxnSpPr>
            <a:endCxn id="2162"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164" name="Google Shape;2164;p74"/>
          <p:cNvCxnSpPr>
            <a:stCxn id="2162"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165" name="Google Shape;2165;p74"/>
          <p:cNvGrpSpPr/>
          <p:nvPr/>
        </p:nvGrpSpPr>
        <p:grpSpPr>
          <a:xfrm rot="5400000">
            <a:off x="1938462" y="4553269"/>
            <a:ext cx="779512" cy="265728"/>
            <a:chOff x="6223414" y="4018641"/>
            <a:chExt cx="776477" cy="280329"/>
          </a:xfrm>
        </p:grpSpPr>
        <p:grpSp>
          <p:nvGrpSpPr>
            <p:cNvPr id="2166" name="Google Shape;2166;p74"/>
            <p:cNvGrpSpPr/>
            <p:nvPr/>
          </p:nvGrpSpPr>
          <p:grpSpPr>
            <a:xfrm rot="-5400000">
              <a:off x="6550278" y="3846238"/>
              <a:ext cx="112131" cy="616723"/>
              <a:chOff x="1883650" y="2468875"/>
              <a:chExt cx="153620" cy="844910"/>
            </a:xfrm>
          </p:grpSpPr>
          <p:sp>
            <p:nvSpPr>
              <p:cNvPr id="2167" name="Google Shape;2167;p7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8" name="Google Shape;2168;p74"/>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9" name="Google Shape;2169;p74"/>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0" name="Google Shape;2170;p7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71" name="Google Shape;2171;p74"/>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172" name="Google Shape;2172;p74"/>
          <p:cNvCxnSpPr>
            <a:endCxn id="2171"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173" name="Google Shape;2173;p74"/>
          <p:cNvCxnSpPr>
            <a:stCxn id="2171"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174" name="Google Shape;2174;p74"/>
          <p:cNvGrpSpPr/>
          <p:nvPr/>
        </p:nvGrpSpPr>
        <p:grpSpPr>
          <a:xfrm rot="5400000">
            <a:off x="2548883" y="4550399"/>
            <a:ext cx="779512" cy="265728"/>
            <a:chOff x="6223414" y="4018641"/>
            <a:chExt cx="776477" cy="280329"/>
          </a:xfrm>
        </p:grpSpPr>
        <p:grpSp>
          <p:nvGrpSpPr>
            <p:cNvPr id="2175" name="Google Shape;2175;p74"/>
            <p:cNvGrpSpPr/>
            <p:nvPr/>
          </p:nvGrpSpPr>
          <p:grpSpPr>
            <a:xfrm rot="-5400000">
              <a:off x="6550278" y="3846238"/>
              <a:ext cx="112131" cy="616723"/>
              <a:chOff x="1883650" y="2468875"/>
              <a:chExt cx="153620" cy="844910"/>
            </a:xfrm>
          </p:grpSpPr>
          <p:sp>
            <p:nvSpPr>
              <p:cNvPr id="2176" name="Google Shape;2176;p7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7" name="Google Shape;2177;p74"/>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8" name="Google Shape;2178;p74"/>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9" name="Google Shape;2179;p7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80" name="Google Shape;2180;p74"/>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181" name="Google Shape;2181;p74"/>
          <p:cNvCxnSpPr>
            <a:endCxn id="2180"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182" name="Google Shape;2182;p74"/>
          <p:cNvCxnSpPr>
            <a:stCxn id="2180" idx="0"/>
            <a:endCxn id="2183"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2184" name="Google Shape;2184;p74"/>
          <p:cNvGrpSpPr/>
          <p:nvPr/>
        </p:nvGrpSpPr>
        <p:grpSpPr>
          <a:xfrm rot="5400000">
            <a:off x="3854066" y="4550399"/>
            <a:ext cx="779512" cy="265728"/>
            <a:chOff x="6223414" y="4018641"/>
            <a:chExt cx="776477" cy="280329"/>
          </a:xfrm>
        </p:grpSpPr>
        <p:grpSp>
          <p:nvGrpSpPr>
            <p:cNvPr id="2185" name="Google Shape;2185;p74"/>
            <p:cNvGrpSpPr/>
            <p:nvPr/>
          </p:nvGrpSpPr>
          <p:grpSpPr>
            <a:xfrm rot="-5400000">
              <a:off x="6550278" y="3846238"/>
              <a:ext cx="112131" cy="616723"/>
              <a:chOff x="1883650" y="2468875"/>
              <a:chExt cx="153620" cy="844910"/>
            </a:xfrm>
          </p:grpSpPr>
          <p:sp>
            <p:nvSpPr>
              <p:cNvPr id="2186" name="Google Shape;2186;p74"/>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7" name="Google Shape;2187;p7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8" name="Google Shape;2188;p74"/>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9" name="Google Shape;2189;p7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83" name="Google Shape;2183;p7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190" name="Google Shape;2190;p74"/>
          <p:cNvCxnSpPr>
            <a:endCxn id="2183"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191" name="Google Shape;2191;p74"/>
          <p:cNvCxnSpPr>
            <a:stCxn id="2183" idx="0"/>
          </p:cNvCxnSpPr>
          <p:nvPr/>
        </p:nvCxnSpPr>
        <p:spPr>
          <a:xfrm>
            <a:off x="4376686" y="4683263"/>
            <a:ext cx="344700" cy="0"/>
          </a:xfrm>
          <a:prstGeom prst="straightConnector1">
            <a:avLst/>
          </a:prstGeom>
          <a:noFill/>
          <a:ln cap="flat" cmpd="sng" w="19050">
            <a:solidFill>
              <a:srgbClr val="7F7F7F"/>
            </a:solidFill>
            <a:prstDash val="solid"/>
            <a:round/>
            <a:headEnd len="sm" w="sm" type="none"/>
            <a:tailEnd len="med" w="med" type="stealth"/>
          </a:ln>
        </p:spPr>
      </p:cxnSp>
      <p:sp>
        <p:nvSpPr>
          <p:cNvPr id="2192" name="Google Shape;2192;p74"/>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cxnSp>
        <p:nvCxnSpPr>
          <p:cNvPr id="2193" name="Google Shape;2193;p74"/>
          <p:cNvCxnSpPr>
            <a:stCxn id="2147" idx="1"/>
            <a:endCxn id="2194"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cxnSp>
        <p:nvCxnSpPr>
          <p:cNvPr id="2195" name="Google Shape;2195;p74"/>
          <p:cNvCxnSpPr>
            <a:stCxn id="2162" idx="1"/>
            <a:endCxn id="2196"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2197" name="Google Shape;2197;p74"/>
          <p:cNvCxnSpPr>
            <a:stCxn id="2171" idx="1"/>
            <a:endCxn id="2198"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2199" name="Google Shape;2199;p74"/>
          <p:cNvCxnSpPr>
            <a:stCxn id="2180" idx="1"/>
            <a:endCxn id="2200"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2194" name="Google Shape;2194;p74"/>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6" name="Google Shape;2196;p74"/>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8" name="Google Shape;2198;p74"/>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0" name="Google Shape;2200;p74"/>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201" name="Google Shape;2201;p74"/>
          <p:cNvCxnSpPr>
            <a:stCxn id="2202" idx="1"/>
            <a:endCxn id="2200" idx="4"/>
          </p:cNvCxnSpPr>
          <p:nvPr/>
        </p:nvCxnSpPr>
        <p:spPr>
          <a:xfrm rot="10800000">
            <a:off x="3002061" y="3574207"/>
            <a:ext cx="2450700" cy="715200"/>
          </a:xfrm>
          <a:prstGeom prst="straightConnector1">
            <a:avLst/>
          </a:prstGeom>
          <a:noFill/>
          <a:ln cap="flat" cmpd="sng" w="19050">
            <a:solidFill>
              <a:srgbClr val="7F7F7F"/>
            </a:solidFill>
            <a:prstDash val="solid"/>
            <a:round/>
            <a:headEnd len="sm" w="sm" type="none"/>
            <a:tailEnd len="med" w="med" type="stealth"/>
          </a:ln>
        </p:spPr>
      </p:cxnSp>
      <p:cxnSp>
        <p:nvCxnSpPr>
          <p:cNvPr id="2203" name="Google Shape;2203;p74"/>
          <p:cNvCxnSpPr>
            <a:stCxn id="2202" idx="1"/>
            <a:endCxn id="2198" idx="4"/>
          </p:cNvCxnSpPr>
          <p:nvPr/>
        </p:nvCxnSpPr>
        <p:spPr>
          <a:xfrm rot="10800000">
            <a:off x="2397561" y="3574207"/>
            <a:ext cx="3055200" cy="715200"/>
          </a:xfrm>
          <a:prstGeom prst="straightConnector1">
            <a:avLst/>
          </a:prstGeom>
          <a:noFill/>
          <a:ln cap="flat" cmpd="sng" w="19050">
            <a:solidFill>
              <a:srgbClr val="7F7F7F"/>
            </a:solidFill>
            <a:prstDash val="solid"/>
            <a:round/>
            <a:headEnd len="sm" w="sm" type="none"/>
            <a:tailEnd len="med" w="med" type="stealth"/>
          </a:ln>
        </p:spPr>
      </p:cxnSp>
      <p:cxnSp>
        <p:nvCxnSpPr>
          <p:cNvPr id="2204" name="Google Shape;2204;p74"/>
          <p:cNvCxnSpPr>
            <a:stCxn id="2202" idx="1"/>
            <a:endCxn id="2196" idx="3"/>
          </p:cNvCxnSpPr>
          <p:nvPr/>
        </p:nvCxnSpPr>
        <p:spPr>
          <a:xfrm rot="10800000">
            <a:off x="1776861" y="3611707"/>
            <a:ext cx="3675900" cy="677700"/>
          </a:xfrm>
          <a:prstGeom prst="straightConnector1">
            <a:avLst/>
          </a:prstGeom>
          <a:noFill/>
          <a:ln cap="flat" cmpd="sng" w="19050">
            <a:solidFill>
              <a:srgbClr val="7F7F7F"/>
            </a:solidFill>
            <a:prstDash val="solid"/>
            <a:round/>
            <a:headEnd len="sm" w="sm" type="none"/>
            <a:tailEnd len="med" w="med" type="stealth"/>
          </a:ln>
        </p:spPr>
      </p:cxnSp>
      <p:cxnSp>
        <p:nvCxnSpPr>
          <p:cNvPr id="2205" name="Google Shape;2205;p74"/>
          <p:cNvCxnSpPr>
            <a:stCxn id="2202" idx="1"/>
            <a:endCxn id="2194" idx="3"/>
          </p:cNvCxnSpPr>
          <p:nvPr/>
        </p:nvCxnSpPr>
        <p:spPr>
          <a:xfrm rot="10800000">
            <a:off x="1172361" y="3611707"/>
            <a:ext cx="4280400" cy="677700"/>
          </a:xfrm>
          <a:prstGeom prst="straightConnector1">
            <a:avLst/>
          </a:prstGeom>
          <a:noFill/>
          <a:ln cap="flat" cmpd="sng" w="19050">
            <a:solidFill>
              <a:srgbClr val="7F7F7F"/>
            </a:solidFill>
            <a:prstDash val="solid"/>
            <a:round/>
            <a:headEnd len="sm" w="sm" type="none"/>
            <a:tailEnd len="med" w="med" type="stealth"/>
          </a:ln>
        </p:spPr>
      </p:cxnSp>
      <p:sp>
        <p:nvSpPr>
          <p:cNvPr id="2206" name="Google Shape;2206;p74"/>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2207" name="Google Shape;2207;p74"/>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208" name="Google Shape;2208;p74"/>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2209" name="Google Shape;2209;p74"/>
          <p:cNvSpPr/>
          <p:nvPr/>
        </p:nvSpPr>
        <p:spPr>
          <a:xfrm>
            <a:off x="1066886" y="2713341"/>
            <a:ext cx="136163" cy="54966"/>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210" name="Google Shape;2210;p74"/>
          <p:cNvSpPr/>
          <p:nvPr/>
        </p:nvSpPr>
        <p:spPr>
          <a:xfrm>
            <a:off x="1670682" y="2713341"/>
            <a:ext cx="141965"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211" name="Google Shape;2211;p74"/>
          <p:cNvSpPr/>
          <p:nvPr/>
        </p:nvSpPr>
        <p:spPr>
          <a:xfrm>
            <a:off x="2274479" y="2429143"/>
            <a:ext cx="123220"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212" name="Google Shape;2212;p74"/>
          <p:cNvSpPr/>
          <p:nvPr/>
        </p:nvSpPr>
        <p:spPr>
          <a:xfrm>
            <a:off x="2878275" y="2429143"/>
            <a:ext cx="123778"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213" name="Google Shape;2213;p74"/>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2214" name="Google Shape;2214;p74"/>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215" name="Google Shape;2215;p74"/>
          <p:cNvCxnSpPr>
            <a:endCxn id="2209" idx="2"/>
          </p:cNvCxnSpPr>
          <p:nvPr/>
        </p:nvCxnSpPr>
        <p:spPr>
          <a:xfrm flipH="1" rot="10800000">
            <a:off x="1132568" y="2768307"/>
            <a:ext cx="2400" cy="752700"/>
          </a:xfrm>
          <a:prstGeom prst="straightConnector1">
            <a:avLst/>
          </a:prstGeom>
          <a:noFill/>
          <a:ln cap="flat" cmpd="sng" w="19050">
            <a:solidFill>
              <a:srgbClr val="7F7F7F"/>
            </a:solidFill>
            <a:prstDash val="solid"/>
            <a:round/>
            <a:headEnd len="sm" w="sm" type="none"/>
            <a:tailEnd len="med" w="med" type="stealth"/>
          </a:ln>
        </p:spPr>
      </p:cxnSp>
      <p:cxnSp>
        <p:nvCxnSpPr>
          <p:cNvPr id="2216" name="Google Shape;2216;p74"/>
          <p:cNvCxnSpPr>
            <a:endCxn id="2210" idx="2"/>
          </p:cNvCxnSpPr>
          <p:nvPr/>
        </p:nvCxnSpPr>
        <p:spPr>
          <a:xfrm flipH="1" rot="10800000">
            <a:off x="1737165" y="2759060"/>
            <a:ext cx="4500" cy="762000"/>
          </a:xfrm>
          <a:prstGeom prst="straightConnector1">
            <a:avLst/>
          </a:prstGeom>
          <a:noFill/>
          <a:ln cap="flat" cmpd="sng" w="19050">
            <a:solidFill>
              <a:srgbClr val="7F7F7F"/>
            </a:solidFill>
            <a:prstDash val="solid"/>
            <a:round/>
            <a:headEnd len="sm" w="sm" type="none"/>
            <a:tailEnd len="med" w="med" type="stealth"/>
          </a:ln>
        </p:spPr>
      </p:cxnSp>
      <p:cxnSp>
        <p:nvCxnSpPr>
          <p:cNvPr id="2217" name="Google Shape;2217;p74"/>
          <p:cNvCxnSpPr>
            <a:endCxn id="2211" idx="2"/>
          </p:cNvCxnSpPr>
          <p:nvPr/>
        </p:nvCxnSpPr>
        <p:spPr>
          <a:xfrm rot="10800000">
            <a:off x="2336089" y="2759061"/>
            <a:ext cx="5400" cy="762000"/>
          </a:xfrm>
          <a:prstGeom prst="straightConnector1">
            <a:avLst/>
          </a:prstGeom>
          <a:noFill/>
          <a:ln cap="flat" cmpd="sng" w="19050">
            <a:solidFill>
              <a:srgbClr val="7F7F7F"/>
            </a:solidFill>
            <a:prstDash val="solid"/>
            <a:round/>
            <a:headEnd len="sm" w="sm" type="none"/>
            <a:tailEnd len="med" w="med" type="stealth"/>
          </a:ln>
        </p:spPr>
      </p:cxnSp>
      <p:cxnSp>
        <p:nvCxnSpPr>
          <p:cNvPr id="2218" name="Google Shape;2218;p74"/>
          <p:cNvCxnSpPr>
            <a:endCxn id="2212" idx="2"/>
          </p:cNvCxnSpPr>
          <p:nvPr/>
        </p:nvCxnSpPr>
        <p:spPr>
          <a:xfrm rot="10800000">
            <a:off x="2940164" y="2759061"/>
            <a:ext cx="5700" cy="762000"/>
          </a:xfrm>
          <a:prstGeom prst="straightConnector1">
            <a:avLst/>
          </a:prstGeom>
          <a:noFill/>
          <a:ln cap="flat" cmpd="sng" w="19050">
            <a:solidFill>
              <a:srgbClr val="7F7F7F"/>
            </a:solidFill>
            <a:prstDash val="solid"/>
            <a:round/>
            <a:headEnd len="sm" w="sm" type="none"/>
            <a:tailEnd len="med" w="med" type="stealth"/>
          </a:ln>
        </p:spPr>
      </p:cxnSp>
      <p:cxnSp>
        <p:nvCxnSpPr>
          <p:cNvPr id="2219" name="Google Shape;2219;p74"/>
          <p:cNvCxnSpPr>
            <a:stCxn id="2209" idx="0"/>
            <a:endCxn id="2220" idx="3"/>
          </p:cNvCxnSpPr>
          <p:nvPr/>
        </p:nvCxnSpPr>
        <p:spPr>
          <a:xfrm flipH="1" rot="10800000">
            <a:off x="1134968" y="1884741"/>
            <a:ext cx="1023300" cy="828600"/>
          </a:xfrm>
          <a:prstGeom prst="straightConnector1">
            <a:avLst/>
          </a:prstGeom>
          <a:noFill/>
          <a:ln cap="flat" cmpd="sng" w="19050">
            <a:solidFill>
              <a:srgbClr val="7F7F7F"/>
            </a:solidFill>
            <a:prstDash val="dot"/>
            <a:round/>
            <a:headEnd len="sm" w="sm" type="none"/>
            <a:tailEnd len="med" w="med" type="stealth"/>
          </a:ln>
        </p:spPr>
      </p:cxnSp>
      <p:cxnSp>
        <p:nvCxnSpPr>
          <p:cNvPr id="2221" name="Google Shape;2221;p74"/>
          <p:cNvCxnSpPr>
            <a:stCxn id="2210" idx="0"/>
            <a:endCxn id="2220" idx="3"/>
          </p:cNvCxnSpPr>
          <p:nvPr/>
        </p:nvCxnSpPr>
        <p:spPr>
          <a:xfrm flipH="1" rot="10800000">
            <a:off x="1741665" y="1884741"/>
            <a:ext cx="416400" cy="828600"/>
          </a:xfrm>
          <a:prstGeom prst="straightConnector1">
            <a:avLst/>
          </a:prstGeom>
          <a:noFill/>
          <a:ln cap="flat" cmpd="sng" w="19050">
            <a:solidFill>
              <a:srgbClr val="7F7F7F"/>
            </a:solidFill>
            <a:prstDash val="dot"/>
            <a:round/>
            <a:headEnd len="sm" w="sm" type="none"/>
            <a:tailEnd len="med" w="med" type="stealth"/>
          </a:ln>
        </p:spPr>
      </p:cxnSp>
      <p:cxnSp>
        <p:nvCxnSpPr>
          <p:cNvPr id="2222" name="Google Shape;2222;p74"/>
          <p:cNvCxnSpPr>
            <a:stCxn id="2211" idx="0"/>
            <a:endCxn id="2220" idx="3"/>
          </p:cNvCxnSpPr>
          <p:nvPr/>
        </p:nvCxnSpPr>
        <p:spPr>
          <a:xfrm rot="10800000">
            <a:off x="2158189" y="1884643"/>
            <a:ext cx="177900" cy="544500"/>
          </a:xfrm>
          <a:prstGeom prst="straightConnector1">
            <a:avLst/>
          </a:prstGeom>
          <a:noFill/>
          <a:ln cap="flat" cmpd="sng" w="19050">
            <a:solidFill>
              <a:srgbClr val="7F7F7F"/>
            </a:solidFill>
            <a:prstDash val="dot"/>
            <a:round/>
            <a:headEnd len="sm" w="sm" type="none"/>
            <a:tailEnd len="med" w="med" type="stealth"/>
          </a:ln>
        </p:spPr>
      </p:cxnSp>
      <p:cxnSp>
        <p:nvCxnSpPr>
          <p:cNvPr id="2223" name="Google Shape;2223;p74"/>
          <p:cNvCxnSpPr>
            <a:stCxn id="2212" idx="0"/>
            <a:endCxn id="2220" idx="3"/>
          </p:cNvCxnSpPr>
          <p:nvPr/>
        </p:nvCxnSpPr>
        <p:spPr>
          <a:xfrm rot="10800000">
            <a:off x="2158064" y="1884643"/>
            <a:ext cx="782100" cy="544500"/>
          </a:xfrm>
          <a:prstGeom prst="straightConnector1">
            <a:avLst/>
          </a:prstGeom>
          <a:noFill/>
          <a:ln cap="flat" cmpd="sng" w="19050">
            <a:solidFill>
              <a:srgbClr val="7F7F7F"/>
            </a:solidFill>
            <a:prstDash val="dot"/>
            <a:round/>
            <a:headEnd len="sm" w="sm" type="none"/>
            <a:tailEnd len="med" w="med" type="stealth"/>
          </a:ln>
        </p:spPr>
      </p:cxnSp>
      <p:grpSp>
        <p:nvGrpSpPr>
          <p:cNvPr id="2224" name="Google Shape;2224;p74"/>
          <p:cNvGrpSpPr/>
          <p:nvPr/>
        </p:nvGrpSpPr>
        <p:grpSpPr>
          <a:xfrm rot="5400000">
            <a:off x="1768445" y="1361999"/>
            <a:ext cx="779512" cy="265728"/>
            <a:chOff x="6223414" y="4018641"/>
            <a:chExt cx="776477" cy="280329"/>
          </a:xfrm>
        </p:grpSpPr>
        <p:grpSp>
          <p:nvGrpSpPr>
            <p:cNvPr id="2225" name="Google Shape;2225;p74"/>
            <p:cNvGrpSpPr/>
            <p:nvPr/>
          </p:nvGrpSpPr>
          <p:grpSpPr>
            <a:xfrm rot="-5400000">
              <a:off x="6550278" y="3846238"/>
              <a:ext cx="112131" cy="616723"/>
              <a:chOff x="1883650" y="2468875"/>
              <a:chExt cx="153620" cy="844910"/>
            </a:xfrm>
          </p:grpSpPr>
          <p:sp>
            <p:nvSpPr>
              <p:cNvPr id="2226" name="Google Shape;2226;p7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7" name="Google Shape;2227;p74"/>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8" name="Google Shape;2228;p74"/>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9" name="Google Shape;2229;p7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20" name="Google Shape;2220;p74"/>
            <p:cNvSpPr/>
            <p:nvPr/>
          </p:nvSpPr>
          <p:spPr>
            <a:xfrm>
              <a:off x="6223414" y="4018641"/>
              <a:ext cx="776477" cy="280329"/>
            </a:xfrm>
            <a:prstGeom prst="roundRect">
              <a:avLst>
                <a:gd fmla="val 16667" name="adj"/>
              </a:avLst>
            </a:prstGeom>
            <a:no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30" name="Google Shape;2230;p74"/>
          <p:cNvSpPr txBox="1"/>
          <p:nvPr/>
        </p:nvSpPr>
        <p:spPr>
          <a:xfrm>
            <a:off x="2177717" y="1155443"/>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output</a:t>
            </a:r>
            <a:endParaRPr/>
          </a:p>
        </p:txBody>
      </p:sp>
      <p:cxnSp>
        <p:nvCxnSpPr>
          <p:cNvPr id="2231" name="Google Shape;2231;p74"/>
          <p:cNvCxnSpPr>
            <a:endCxn id="2232" idx="1"/>
          </p:cNvCxnSpPr>
          <p:nvPr/>
        </p:nvCxnSpPr>
        <p:spPr>
          <a:xfrm>
            <a:off x="2299107" y="1788257"/>
            <a:ext cx="2921700" cy="285600"/>
          </a:xfrm>
          <a:prstGeom prst="straightConnector1">
            <a:avLst/>
          </a:prstGeom>
          <a:noFill/>
          <a:ln cap="flat" cmpd="sng" w="19050">
            <a:solidFill>
              <a:srgbClr val="7F7F7F"/>
            </a:solidFill>
            <a:prstDash val="solid"/>
            <a:round/>
            <a:headEnd len="sm" w="sm" type="none"/>
            <a:tailEnd len="med" w="med" type="stealth"/>
          </a:ln>
        </p:spPr>
      </p:cxnSp>
      <p:grpSp>
        <p:nvGrpSpPr>
          <p:cNvPr id="2233" name="Google Shape;2233;p74"/>
          <p:cNvGrpSpPr/>
          <p:nvPr/>
        </p:nvGrpSpPr>
        <p:grpSpPr>
          <a:xfrm>
            <a:off x="4383340" y="4293507"/>
            <a:ext cx="935049" cy="1738265"/>
            <a:chOff x="4383340" y="4293507"/>
            <a:chExt cx="935049" cy="1738265"/>
          </a:xfrm>
        </p:grpSpPr>
        <p:sp>
          <p:nvSpPr>
            <p:cNvPr id="2234" name="Google Shape;2234;p74"/>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grpSp>
          <p:nvGrpSpPr>
            <p:cNvPr id="2235" name="Google Shape;2235;p74"/>
            <p:cNvGrpSpPr/>
            <p:nvPr/>
          </p:nvGrpSpPr>
          <p:grpSpPr>
            <a:xfrm>
              <a:off x="4707961" y="4293507"/>
              <a:ext cx="610428" cy="1389112"/>
              <a:chOff x="4707961" y="4293507"/>
              <a:chExt cx="610428" cy="1389112"/>
            </a:xfrm>
          </p:grpSpPr>
          <p:grpSp>
            <p:nvGrpSpPr>
              <p:cNvPr id="2236" name="Google Shape;2236;p74"/>
              <p:cNvGrpSpPr/>
              <p:nvPr/>
            </p:nvGrpSpPr>
            <p:grpSpPr>
              <a:xfrm rot="5400000">
                <a:off x="4451069" y="4550399"/>
                <a:ext cx="779512" cy="265728"/>
                <a:chOff x="6223414" y="4018641"/>
                <a:chExt cx="776477" cy="280329"/>
              </a:xfrm>
            </p:grpSpPr>
            <p:grpSp>
              <p:nvGrpSpPr>
                <p:cNvPr id="2237" name="Google Shape;2237;p74"/>
                <p:cNvGrpSpPr/>
                <p:nvPr/>
              </p:nvGrpSpPr>
              <p:grpSpPr>
                <a:xfrm rot="-5400000">
                  <a:off x="6550278" y="3846238"/>
                  <a:ext cx="112131" cy="616723"/>
                  <a:chOff x="1883650" y="2468875"/>
                  <a:chExt cx="153620" cy="844910"/>
                </a:xfrm>
              </p:grpSpPr>
              <p:sp>
                <p:nvSpPr>
                  <p:cNvPr id="2238" name="Google Shape;2238;p74"/>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9" name="Google Shape;2239;p7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0" name="Google Shape;2240;p74"/>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1" name="Google Shape;2241;p7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42" name="Google Shape;2242;p7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243" name="Google Shape;2243;p74"/>
              <p:cNvCxnSpPr>
                <a:endCxn id="2242"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244" name="Google Shape;2244;p74"/>
              <p:cNvCxnSpPr>
                <a:stCxn id="2242" idx="0"/>
              </p:cNvCxnSpPr>
              <p:nvPr/>
            </p:nvCxnSpPr>
            <p:spPr>
              <a:xfrm>
                <a:off x="4973689" y="4683263"/>
                <a:ext cx="344700" cy="0"/>
              </a:xfrm>
              <a:prstGeom prst="straightConnector1">
                <a:avLst/>
              </a:prstGeom>
              <a:noFill/>
              <a:ln cap="flat" cmpd="sng" w="19050">
                <a:solidFill>
                  <a:srgbClr val="7F7F7F"/>
                </a:solidFill>
                <a:prstDash val="solid"/>
                <a:round/>
                <a:headEnd len="sm" w="sm" type="none"/>
                <a:tailEnd len="med" w="med" type="stealth"/>
              </a:ln>
            </p:spPr>
          </p:cxnSp>
        </p:grpSp>
      </p:grpSp>
      <p:grpSp>
        <p:nvGrpSpPr>
          <p:cNvPr id="2245" name="Google Shape;2245;p74"/>
          <p:cNvGrpSpPr/>
          <p:nvPr/>
        </p:nvGrpSpPr>
        <p:grpSpPr>
          <a:xfrm>
            <a:off x="4995276" y="1218798"/>
            <a:ext cx="935044" cy="4808874"/>
            <a:chOff x="4383340" y="1222898"/>
            <a:chExt cx="935044" cy="4808874"/>
          </a:xfrm>
        </p:grpSpPr>
        <p:sp>
          <p:nvSpPr>
            <p:cNvPr id="2246" name="Google Shape;2246;p74"/>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nvGrpSpPr>
            <p:cNvPr id="2247" name="Google Shape;2247;p74"/>
            <p:cNvGrpSpPr/>
            <p:nvPr/>
          </p:nvGrpSpPr>
          <p:grpSpPr>
            <a:xfrm>
              <a:off x="4457166" y="1222898"/>
              <a:ext cx="754212" cy="4459721"/>
              <a:chOff x="4457166" y="1222898"/>
              <a:chExt cx="754212" cy="4459721"/>
            </a:xfrm>
          </p:grpSpPr>
          <p:grpSp>
            <p:nvGrpSpPr>
              <p:cNvPr id="2248" name="Google Shape;2248;p74"/>
              <p:cNvGrpSpPr/>
              <p:nvPr/>
            </p:nvGrpSpPr>
            <p:grpSpPr>
              <a:xfrm rot="5400000">
                <a:off x="4451069" y="4550399"/>
                <a:ext cx="779512" cy="265728"/>
                <a:chOff x="6223414" y="4018641"/>
                <a:chExt cx="776477" cy="280329"/>
              </a:xfrm>
            </p:grpSpPr>
            <p:grpSp>
              <p:nvGrpSpPr>
                <p:cNvPr id="2249" name="Google Shape;2249;p74"/>
                <p:cNvGrpSpPr/>
                <p:nvPr/>
              </p:nvGrpSpPr>
              <p:grpSpPr>
                <a:xfrm rot="-5400000">
                  <a:off x="6550278" y="3846238"/>
                  <a:ext cx="112131" cy="616723"/>
                  <a:chOff x="1883650" y="2468875"/>
                  <a:chExt cx="153620" cy="844910"/>
                </a:xfrm>
              </p:grpSpPr>
              <p:sp>
                <p:nvSpPr>
                  <p:cNvPr id="2250" name="Google Shape;2250;p74"/>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1" name="Google Shape;2251;p7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2" name="Google Shape;2252;p74"/>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3" name="Google Shape;2253;p7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02" name="Google Shape;2202;p7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254" name="Google Shape;2254;p74"/>
              <p:cNvCxnSpPr>
                <a:endCxn id="2202"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255" name="Google Shape;2255;p74"/>
              <p:cNvCxnSpPr>
                <a:stCxn id="2202" idx="1"/>
                <a:endCxn id="2232" idx="2"/>
              </p:cNvCxnSpPr>
              <p:nvPr/>
            </p:nvCxnSpPr>
            <p:spPr>
              <a:xfrm rot="10800000">
                <a:off x="4839025" y="2247207"/>
                <a:ext cx="1800" cy="2046300"/>
              </a:xfrm>
              <a:prstGeom prst="straightConnector1">
                <a:avLst/>
              </a:prstGeom>
              <a:noFill/>
              <a:ln cap="flat" cmpd="sng" w="19050">
                <a:solidFill>
                  <a:srgbClr val="7F7F7F"/>
                </a:solidFill>
                <a:prstDash val="solid"/>
                <a:round/>
                <a:headEnd len="sm" w="sm" type="none"/>
                <a:tailEnd len="med" w="med" type="stealth"/>
              </a:ln>
            </p:spPr>
          </p:cxnSp>
          <p:sp>
            <p:nvSpPr>
              <p:cNvPr id="2232" name="Google Shape;2232;p74"/>
              <p:cNvSpPr txBox="1"/>
              <p:nvPr/>
            </p:nvSpPr>
            <p:spPr>
              <a:xfrm>
                <a:off x="4608871" y="1908680"/>
                <a:ext cx="460230" cy="338554"/>
              </a:xfrm>
              <a:prstGeom prst="rect">
                <a:avLst/>
              </a:prstGeom>
              <a:blipFill rotWithShape="1">
                <a:blip r:embed="rId3">
                  <a:alphaModFix/>
                </a:blip>
                <a:stretch>
                  <a:fillRect b="-1071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256" name="Google Shape;2256;p74"/>
              <p:cNvCxnSpPr>
                <a:stCxn id="2232" idx="0"/>
                <a:endCxn id="2257" idx="2"/>
              </p:cNvCxnSpPr>
              <p:nvPr/>
            </p:nvCxnSpPr>
            <p:spPr>
              <a:xfrm rot="10800000">
                <a:off x="4834186" y="1561580"/>
                <a:ext cx="4800" cy="347100"/>
              </a:xfrm>
              <a:prstGeom prst="straightConnector1">
                <a:avLst/>
              </a:prstGeom>
              <a:noFill/>
              <a:ln cap="flat" cmpd="sng" w="19050">
                <a:solidFill>
                  <a:srgbClr val="7F7F7F"/>
                </a:solidFill>
                <a:prstDash val="solid"/>
                <a:round/>
                <a:headEnd len="sm" w="sm" type="none"/>
                <a:tailEnd len="med" w="med" type="stealth"/>
              </a:ln>
            </p:spPr>
          </p:cxnSp>
          <p:sp>
            <p:nvSpPr>
              <p:cNvPr id="2257" name="Google Shape;2257;p74"/>
              <p:cNvSpPr txBox="1"/>
              <p:nvPr/>
            </p:nvSpPr>
            <p:spPr>
              <a:xfrm>
                <a:off x="4457166" y="1222898"/>
                <a:ext cx="754212"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don’t</a:t>
                </a:r>
                <a:endParaRPr i="1" sz="1600">
                  <a:solidFill>
                    <a:schemeClr val="dk1"/>
                  </a:solidFill>
                  <a:latin typeface="Calibri"/>
                  <a:ea typeface="Calibri"/>
                  <a:cs typeface="Calibri"/>
                  <a:sym typeface="Calibri"/>
                </a:endParaRPr>
              </a:p>
            </p:txBody>
          </p:sp>
        </p:grpSp>
      </p:grpSp>
      <p:sp>
        <p:nvSpPr>
          <p:cNvPr id="2258" name="Google Shape;2258;p74"/>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3" name="Shape 2263"/>
        <p:cNvGrpSpPr/>
        <p:nvPr/>
      </p:nvGrpSpPr>
      <p:grpSpPr>
        <a:xfrm>
          <a:off x="0" y="0"/>
          <a:ext cx="0" cy="0"/>
          <a:chOff x="0" y="0"/>
          <a:chExt cx="0" cy="0"/>
        </a:xfrm>
      </p:grpSpPr>
      <p:sp>
        <p:nvSpPr>
          <p:cNvPr id="2264" name="Google Shape;2264;p75"/>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2265" name="Google Shape;2265;p75"/>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2266" name="Google Shape;2266;p75"/>
          <p:cNvGrpSpPr/>
          <p:nvPr/>
        </p:nvGrpSpPr>
        <p:grpSpPr>
          <a:xfrm rot="5400000">
            <a:off x="735936" y="4559168"/>
            <a:ext cx="779512" cy="265728"/>
            <a:chOff x="6223414" y="4018641"/>
            <a:chExt cx="776477" cy="280329"/>
          </a:xfrm>
        </p:grpSpPr>
        <p:grpSp>
          <p:nvGrpSpPr>
            <p:cNvPr id="2267" name="Google Shape;2267;p75"/>
            <p:cNvGrpSpPr/>
            <p:nvPr/>
          </p:nvGrpSpPr>
          <p:grpSpPr>
            <a:xfrm rot="-5400000">
              <a:off x="6550278" y="3846238"/>
              <a:ext cx="112131" cy="616723"/>
              <a:chOff x="1883650" y="2468875"/>
              <a:chExt cx="153620" cy="844910"/>
            </a:xfrm>
          </p:grpSpPr>
          <p:sp>
            <p:nvSpPr>
              <p:cNvPr id="2268" name="Google Shape;2268;p75"/>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9" name="Google Shape;2269;p75"/>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0" name="Google Shape;2270;p75"/>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1" name="Google Shape;2271;p75"/>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72" name="Google Shape;2272;p75"/>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273" name="Google Shape;2273;p75"/>
          <p:cNvCxnSpPr>
            <a:endCxn id="2272"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274" name="Google Shape;2274;p75"/>
          <p:cNvCxnSpPr>
            <a:stCxn id="2272"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2275" name="Google Shape;2275;p75"/>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2276" name="Google Shape;2276;p75"/>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2277" name="Google Shape;2277;p75"/>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2278" name="Google Shape;2278;p75"/>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2279" name="Google Shape;2279;p75"/>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2280" name="Google Shape;2280;p75"/>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2281" name="Google Shape;2281;p75"/>
          <p:cNvGrpSpPr/>
          <p:nvPr/>
        </p:nvGrpSpPr>
        <p:grpSpPr>
          <a:xfrm rot="5400000">
            <a:off x="1343548" y="4553269"/>
            <a:ext cx="779512" cy="265728"/>
            <a:chOff x="6223414" y="4018641"/>
            <a:chExt cx="776477" cy="280329"/>
          </a:xfrm>
        </p:grpSpPr>
        <p:grpSp>
          <p:nvGrpSpPr>
            <p:cNvPr id="2282" name="Google Shape;2282;p75"/>
            <p:cNvGrpSpPr/>
            <p:nvPr/>
          </p:nvGrpSpPr>
          <p:grpSpPr>
            <a:xfrm rot="-5400000">
              <a:off x="6550278" y="3846238"/>
              <a:ext cx="112131" cy="616723"/>
              <a:chOff x="1883650" y="2468875"/>
              <a:chExt cx="153620" cy="844910"/>
            </a:xfrm>
          </p:grpSpPr>
          <p:sp>
            <p:nvSpPr>
              <p:cNvPr id="2283" name="Google Shape;2283;p75"/>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4" name="Google Shape;2284;p75"/>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5" name="Google Shape;2285;p75"/>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6" name="Google Shape;2286;p75"/>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87" name="Google Shape;2287;p75"/>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288" name="Google Shape;2288;p75"/>
          <p:cNvCxnSpPr>
            <a:endCxn id="2287"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289" name="Google Shape;2289;p75"/>
          <p:cNvCxnSpPr>
            <a:stCxn id="2287"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290" name="Google Shape;2290;p75"/>
          <p:cNvGrpSpPr/>
          <p:nvPr/>
        </p:nvGrpSpPr>
        <p:grpSpPr>
          <a:xfrm rot="5400000">
            <a:off x="1938462" y="4553269"/>
            <a:ext cx="779512" cy="265728"/>
            <a:chOff x="6223414" y="4018641"/>
            <a:chExt cx="776477" cy="280329"/>
          </a:xfrm>
        </p:grpSpPr>
        <p:grpSp>
          <p:nvGrpSpPr>
            <p:cNvPr id="2291" name="Google Shape;2291;p75"/>
            <p:cNvGrpSpPr/>
            <p:nvPr/>
          </p:nvGrpSpPr>
          <p:grpSpPr>
            <a:xfrm rot="-5400000">
              <a:off x="6550278" y="3846238"/>
              <a:ext cx="112131" cy="616723"/>
              <a:chOff x="1883650" y="2468875"/>
              <a:chExt cx="153620" cy="844910"/>
            </a:xfrm>
          </p:grpSpPr>
          <p:sp>
            <p:nvSpPr>
              <p:cNvPr id="2292" name="Google Shape;2292;p75"/>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3" name="Google Shape;2293;p75"/>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4" name="Google Shape;2294;p75"/>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5" name="Google Shape;2295;p75"/>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96" name="Google Shape;2296;p75"/>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297" name="Google Shape;2297;p75"/>
          <p:cNvCxnSpPr>
            <a:endCxn id="2296"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298" name="Google Shape;2298;p75"/>
          <p:cNvCxnSpPr>
            <a:stCxn id="2296"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299" name="Google Shape;2299;p75"/>
          <p:cNvGrpSpPr/>
          <p:nvPr/>
        </p:nvGrpSpPr>
        <p:grpSpPr>
          <a:xfrm rot="5400000">
            <a:off x="2548883" y="4550399"/>
            <a:ext cx="779512" cy="265728"/>
            <a:chOff x="6223414" y="4018641"/>
            <a:chExt cx="776477" cy="280329"/>
          </a:xfrm>
        </p:grpSpPr>
        <p:grpSp>
          <p:nvGrpSpPr>
            <p:cNvPr id="2300" name="Google Shape;2300;p75"/>
            <p:cNvGrpSpPr/>
            <p:nvPr/>
          </p:nvGrpSpPr>
          <p:grpSpPr>
            <a:xfrm rot="-5400000">
              <a:off x="6550278" y="3846238"/>
              <a:ext cx="112131" cy="616723"/>
              <a:chOff x="1883650" y="2468875"/>
              <a:chExt cx="153620" cy="844910"/>
            </a:xfrm>
          </p:grpSpPr>
          <p:sp>
            <p:nvSpPr>
              <p:cNvPr id="2301" name="Google Shape;2301;p75"/>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2" name="Google Shape;2302;p75"/>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3" name="Google Shape;2303;p75"/>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4" name="Google Shape;2304;p75"/>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05" name="Google Shape;2305;p75"/>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306" name="Google Shape;2306;p75"/>
          <p:cNvCxnSpPr>
            <a:endCxn id="2305"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307" name="Google Shape;2307;p75"/>
          <p:cNvCxnSpPr>
            <a:stCxn id="2305" idx="0"/>
            <a:endCxn id="2308"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2309" name="Google Shape;2309;p75"/>
          <p:cNvGrpSpPr/>
          <p:nvPr/>
        </p:nvGrpSpPr>
        <p:grpSpPr>
          <a:xfrm rot="5400000">
            <a:off x="3854066" y="4550399"/>
            <a:ext cx="779512" cy="265728"/>
            <a:chOff x="6223414" y="4018641"/>
            <a:chExt cx="776477" cy="280329"/>
          </a:xfrm>
        </p:grpSpPr>
        <p:grpSp>
          <p:nvGrpSpPr>
            <p:cNvPr id="2310" name="Google Shape;2310;p75"/>
            <p:cNvGrpSpPr/>
            <p:nvPr/>
          </p:nvGrpSpPr>
          <p:grpSpPr>
            <a:xfrm rot="-5400000">
              <a:off x="6550278" y="3846238"/>
              <a:ext cx="112131" cy="616723"/>
              <a:chOff x="1883650" y="2468875"/>
              <a:chExt cx="153620" cy="844910"/>
            </a:xfrm>
          </p:grpSpPr>
          <p:sp>
            <p:nvSpPr>
              <p:cNvPr id="2311" name="Google Shape;2311;p75"/>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2" name="Google Shape;2312;p75"/>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3" name="Google Shape;2313;p7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4" name="Google Shape;2314;p75"/>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08" name="Google Shape;2308;p75"/>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315" name="Google Shape;2315;p75"/>
          <p:cNvCxnSpPr>
            <a:endCxn id="2308"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316" name="Google Shape;2316;p75"/>
          <p:cNvCxnSpPr>
            <a:stCxn id="2308" idx="0"/>
          </p:cNvCxnSpPr>
          <p:nvPr/>
        </p:nvCxnSpPr>
        <p:spPr>
          <a:xfrm>
            <a:off x="4376686" y="4683263"/>
            <a:ext cx="344700" cy="0"/>
          </a:xfrm>
          <a:prstGeom prst="straightConnector1">
            <a:avLst/>
          </a:prstGeom>
          <a:noFill/>
          <a:ln cap="flat" cmpd="sng" w="19050">
            <a:solidFill>
              <a:srgbClr val="7F7F7F"/>
            </a:solidFill>
            <a:prstDash val="solid"/>
            <a:round/>
            <a:headEnd len="sm" w="sm" type="none"/>
            <a:tailEnd len="med" w="med" type="stealth"/>
          </a:ln>
        </p:spPr>
      </p:cxnSp>
      <p:sp>
        <p:nvSpPr>
          <p:cNvPr id="2317" name="Google Shape;2317;p75"/>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cxnSp>
        <p:nvCxnSpPr>
          <p:cNvPr id="2318" name="Google Shape;2318;p75"/>
          <p:cNvCxnSpPr>
            <a:stCxn id="2272" idx="1"/>
            <a:endCxn id="2319"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cxnSp>
        <p:nvCxnSpPr>
          <p:cNvPr id="2320" name="Google Shape;2320;p75"/>
          <p:cNvCxnSpPr>
            <a:stCxn id="2287" idx="1"/>
            <a:endCxn id="2321"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2322" name="Google Shape;2322;p75"/>
          <p:cNvCxnSpPr>
            <a:stCxn id="2296" idx="1"/>
            <a:endCxn id="2323"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2324" name="Google Shape;2324;p75"/>
          <p:cNvCxnSpPr>
            <a:stCxn id="2305" idx="1"/>
            <a:endCxn id="2325"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2319" name="Google Shape;2319;p75"/>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1" name="Google Shape;2321;p75"/>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3" name="Google Shape;2323;p75"/>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5" name="Google Shape;2325;p75"/>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326" name="Google Shape;2326;p75"/>
          <p:cNvCxnSpPr>
            <a:stCxn id="2327" idx="1"/>
            <a:endCxn id="2325" idx="4"/>
          </p:cNvCxnSpPr>
          <p:nvPr/>
        </p:nvCxnSpPr>
        <p:spPr>
          <a:xfrm rot="10800000">
            <a:off x="3002168" y="3574307"/>
            <a:ext cx="3053100" cy="711000"/>
          </a:xfrm>
          <a:prstGeom prst="straightConnector1">
            <a:avLst/>
          </a:prstGeom>
          <a:noFill/>
          <a:ln cap="flat" cmpd="sng" w="19050">
            <a:solidFill>
              <a:srgbClr val="7F7F7F"/>
            </a:solidFill>
            <a:prstDash val="solid"/>
            <a:round/>
            <a:headEnd len="sm" w="sm" type="none"/>
            <a:tailEnd len="med" w="med" type="stealth"/>
          </a:ln>
        </p:spPr>
      </p:cxnSp>
      <p:cxnSp>
        <p:nvCxnSpPr>
          <p:cNvPr id="2328" name="Google Shape;2328;p75"/>
          <p:cNvCxnSpPr>
            <a:stCxn id="2327" idx="1"/>
            <a:endCxn id="2323" idx="4"/>
          </p:cNvCxnSpPr>
          <p:nvPr/>
        </p:nvCxnSpPr>
        <p:spPr>
          <a:xfrm rot="10800000">
            <a:off x="2397668" y="3574307"/>
            <a:ext cx="3657600" cy="711000"/>
          </a:xfrm>
          <a:prstGeom prst="straightConnector1">
            <a:avLst/>
          </a:prstGeom>
          <a:noFill/>
          <a:ln cap="flat" cmpd="sng" w="19050">
            <a:solidFill>
              <a:srgbClr val="7F7F7F"/>
            </a:solidFill>
            <a:prstDash val="solid"/>
            <a:round/>
            <a:headEnd len="sm" w="sm" type="none"/>
            <a:tailEnd len="med" w="med" type="stealth"/>
          </a:ln>
        </p:spPr>
      </p:cxnSp>
      <p:cxnSp>
        <p:nvCxnSpPr>
          <p:cNvPr id="2329" name="Google Shape;2329;p75"/>
          <p:cNvCxnSpPr>
            <a:stCxn id="2327" idx="1"/>
            <a:endCxn id="2321" idx="3"/>
          </p:cNvCxnSpPr>
          <p:nvPr/>
        </p:nvCxnSpPr>
        <p:spPr>
          <a:xfrm rot="10800000">
            <a:off x="1776968" y="3611807"/>
            <a:ext cx="4278300" cy="673500"/>
          </a:xfrm>
          <a:prstGeom prst="straightConnector1">
            <a:avLst/>
          </a:prstGeom>
          <a:noFill/>
          <a:ln cap="flat" cmpd="sng" w="19050">
            <a:solidFill>
              <a:srgbClr val="7F7F7F"/>
            </a:solidFill>
            <a:prstDash val="solid"/>
            <a:round/>
            <a:headEnd len="sm" w="sm" type="none"/>
            <a:tailEnd len="med" w="med" type="stealth"/>
          </a:ln>
        </p:spPr>
      </p:cxnSp>
      <p:cxnSp>
        <p:nvCxnSpPr>
          <p:cNvPr id="2330" name="Google Shape;2330;p75"/>
          <p:cNvCxnSpPr>
            <a:stCxn id="2327" idx="1"/>
            <a:endCxn id="2319" idx="3"/>
          </p:cNvCxnSpPr>
          <p:nvPr/>
        </p:nvCxnSpPr>
        <p:spPr>
          <a:xfrm rot="10800000">
            <a:off x="1172468" y="3611807"/>
            <a:ext cx="4882800" cy="673500"/>
          </a:xfrm>
          <a:prstGeom prst="straightConnector1">
            <a:avLst/>
          </a:prstGeom>
          <a:noFill/>
          <a:ln cap="flat" cmpd="sng" w="19050">
            <a:solidFill>
              <a:srgbClr val="7F7F7F"/>
            </a:solidFill>
            <a:prstDash val="solid"/>
            <a:round/>
            <a:headEnd len="sm" w="sm" type="none"/>
            <a:tailEnd len="med" w="med" type="stealth"/>
          </a:ln>
        </p:spPr>
      </p:cxnSp>
      <p:sp>
        <p:nvSpPr>
          <p:cNvPr id="2331" name="Google Shape;2331;p75"/>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2332" name="Google Shape;2332;p75"/>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333" name="Google Shape;2333;p75"/>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2334" name="Google Shape;2334;p75"/>
          <p:cNvSpPr/>
          <p:nvPr/>
        </p:nvSpPr>
        <p:spPr>
          <a:xfrm>
            <a:off x="1066886" y="2713341"/>
            <a:ext cx="136163" cy="54966"/>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335" name="Google Shape;2335;p75"/>
          <p:cNvSpPr/>
          <p:nvPr/>
        </p:nvSpPr>
        <p:spPr>
          <a:xfrm>
            <a:off x="1670682" y="2713341"/>
            <a:ext cx="141965"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336" name="Google Shape;2336;p75"/>
          <p:cNvSpPr/>
          <p:nvPr/>
        </p:nvSpPr>
        <p:spPr>
          <a:xfrm>
            <a:off x="2274479" y="2429143"/>
            <a:ext cx="123220"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337" name="Google Shape;2337;p75"/>
          <p:cNvSpPr/>
          <p:nvPr/>
        </p:nvSpPr>
        <p:spPr>
          <a:xfrm>
            <a:off x="2878275" y="2429143"/>
            <a:ext cx="123778"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338" name="Google Shape;2338;p75"/>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2339" name="Google Shape;2339;p75"/>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340" name="Google Shape;2340;p75"/>
          <p:cNvCxnSpPr>
            <a:endCxn id="2334" idx="2"/>
          </p:cNvCxnSpPr>
          <p:nvPr/>
        </p:nvCxnSpPr>
        <p:spPr>
          <a:xfrm flipH="1" rot="10800000">
            <a:off x="1132568" y="2768307"/>
            <a:ext cx="2400" cy="752700"/>
          </a:xfrm>
          <a:prstGeom prst="straightConnector1">
            <a:avLst/>
          </a:prstGeom>
          <a:noFill/>
          <a:ln cap="flat" cmpd="sng" w="19050">
            <a:solidFill>
              <a:srgbClr val="7F7F7F"/>
            </a:solidFill>
            <a:prstDash val="solid"/>
            <a:round/>
            <a:headEnd len="sm" w="sm" type="none"/>
            <a:tailEnd len="med" w="med" type="stealth"/>
          </a:ln>
        </p:spPr>
      </p:cxnSp>
      <p:cxnSp>
        <p:nvCxnSpPr>
          <p:cNvPr id="2341" name="Google Shape;2341;p75"/>
          <p:cNvCxnSpPr>
            <a:endCxn id="2335" idx="2"/>
          </p:cNvCxnSpPr>
          <p:nvPr/>
        </p:nvCxnSpPr>
        <p:spPr>
          <a:xfrm flipH="1" rot="10800000">
            <a:off x="1737165" y="2759060"/>
            <a:ext cx="4500" cy="762000"/>
          </a:xfrm>
          <a:prstGeom prst="straightConnector1">
            <a:avLst/>
          </a:prstGeom>
          <a:noFill/>
          <a:ln cap="flat" cmpd="sng" w="19050">
            <a:solidFill>
              <a:srgbClr val="7F7F7F"/>
            </a:solidFill>
            <a:prstDash val="solid"/>
            <a:round/>
            <a:headEnd len="sm" w="sm" type="none"/>
            <a:tailEnd len="med" w="med" type="stealth"/>
          </a:ln>
        </p:spPr>
      </p:cxnSp>
      <p:cxnSp>
        <p:nvCxnSpPr>
          <p:cNvPr id="2342" name="Google Shape;2342;p75"/>
          <p:cNvCxnSpPr>
            <a:endCxn id="2336" idx="2"/>
          </p:cNvCxnSpPr>
          <p:nvPr/>
        </p:nvCxnSpPr>
        <p:spPr>
          <a:xfrm rot="10800000">
            <a:off x="2336089" y="2759061"/>
            <a:ext cx="5400" cy="762000"/>
          </a:xfrm>
          <a:prstGeom prst="straightConnector1">
            <a:avLst/>
          </a:prstGeom>
          <a:noFill/>
          <a:ln cap="flat" cmpd="sng" w="19050">
            <a:solidFill>
              <a:srgbClr val="7F7F7F"/>
            </a:solidFill>
            <a:prstDash val="solid"/>
            <a:round/>
            <a:headEnd len="sm" w="sm" type="none"/>
            <a:tailEnd len="med" w="med" type="stealth"/>
          </a:ln>
        </p:spPr>
      </p:cxnSp>
      <p:cxnSp>
        <p:nvCxnSpPr>
          <p:cNvPr id="2343" name="Google Shape;2343;p75"/>
          <p:cNvCxnSpPr>
            <a:endCxn id="2337" idx="2"/>
          </p:cNvCxnSpPr>
          <p:nvPr/>
        </p:nvCxnSpPr>
        <p:spPr>
          <a:xfrm rot="10800000">
            <a:off x="2940164" y="2759061"/>
            <a:ext cx="5700" cy="762000"/>
          </a:xfrm>
          <a:prstGeom prst="straightConnector1">
            <a:avLst/>
          </a:prstGeom>
          <a:noFill/>
          <a:ln cap="flat" cmpd="sng" w="19050">
            <a:solidFill>
              <a:srgbClr val="7F7F7F"/>
            </a:solidFill>
            <a:prstDash val="solid"/>
            <a:round/>
            <a:headEnd len="sm" w="sm" type="none"/>
            <a:tailEnd len="med" w="med" type="stealth"/>
          </a:ln>
        </p:spPr>
      </p:cxnSp>
      <p:cxnSp>
        <p:nvCxnSpPr>
          <p:cNvPr id="2344" name="Google Shape;2344;p75"/>
          <p:cNvCxnSpPr>
            <a:stCxn id="2334" idx="0"/>
            <a:endCxn id="2345" idx="3"/>
          </p:cNvCxnSpPr>
          <p:nvPr/>
        </p:nvCxnSpPr>
        <p:spPr>
          <a:xfrm flipH="1" rot="10800000">
            <a:off x="1134968" y="1884741"/>
            <a:ext cx="1023300" cy="828600"/>
          </a:xfrm>
          <a:prstGeom prst="straightConnector1">
            <a:avLst/>
          </a:prstGeom>
          <a:noFill/>
          <a:ln cap="flat" cmpd="sng" w="19050">
            <a:solidFill>
              <a:srgbClr val="7F7F7F"/>
            </a:solidFill>
            <a:prstDash val="dot"/>
            <a:round/>
            <a:headEnd len="sm" w="sm" type="none"/>
            <a:tailEnd len="med" w="med" type="stealth"/>
          </a:ln>
        </p:spPr>
      </p:cxnSp>
      <p:cxnSp>
        <p:nvCxnSpPr>
          <p:cNvPr id="2346" name="Google Shape;2346;p75"/>
          <p:cNvCxnSpPr>
            <a:stCxn id="2335" idx="0"/>
            <a:endCxn id="2345" idx="3"/>
          </p:cNvCxnSpPr>
          <p:nvPr/>
        </p:nvCxnSpPr>
        <p:spPr>
          <a:xfrm flipH="1" rot="10800000">
            <a:off x="1741665" y="1884741"/>
            <a:ext cx="416400" cy="828600"/>
          </a:xfrm>
          <a:prstGeom prst="straightConnector1">
            <a:avLst/>
          </a:prstGeom>
          <a:noFill/>
          <a:ln cap="flat" cmpd="sng" w="19050">
            <a:solidFill>
              <a:srgbClr val="7F7F7F"/>
            </a:solidFill>
            <a:prstDash val="dot"/>
            <a:round/>
            <a:headEnd len="sm" w="sm" type="none"/>
            <a:tailEnd len="med" w="med" type="stealth"/>
          </a:ln>
        </p:spPr>
      </p:cxnSp>
      <p:cxnSp>
        <p:nvCxnSpPr>
          <p:cNvPr id="2347" name="Google Shape;2347;p75"/>
          <p:cNvCxnSpPr>
            <a:stCxn id="2336" idx="0"/>
            <a:endCxn id="2345" idx="3"/>
          </p:cNvCxnSpPr>
          <p:nvPr/>
        </p:nvCxnSpPr>
        <p:spPr>
          <a:xfrm rot="10800000">
            <a:off x="2158189" y="1884643"/>
            <a:ext cx="177900" cy="544500"/>
          </a:xfrm>
          <a:prstGeom prst="straightConnector1">
            <a:avLst/>
          </a:prstGeom>
          <a:noFill/>
          <a:ln cap="flat" cmpd="sng" w="19050">
            <a:solidFill>
              <a:srgbClr val="7F7F7F"/>
            </a:solidFill>
            <a:prstDash val="dot"/>
            <a:round/>
            <a:headEnd len="sm" w="sm" type="none"/>
            <a:tailEnd len="med" w="med" type="stealth"/>
          </a:ln>
        </p:spPr>
      </p:cxnSp>
      <p:cxnSp>
        <p:nvCxnSpPr>
          <p:cNvPr id="2348" name="Google Shape;2348;p75"/>
          <p:cNvCxnSpPr>
            <a:stCxn id="2337" idx="0"/>
            <a:endCxn id="2345" idx="3"/>
          </p:cNvCxnSpPr>
          <p:nvPr/>
        </p:nvCxnSpPr>
        <p:spPr>
          <a:xfrm rot="10800000">
            <a:off x="2158064" y="1884643"/>
            <a:ext cx="782100" cy="544500"/>
          </a:xfrm>
          <a:prstGeom prst="straightConnector1">
            <a:avLst/>
          </a:prstGeom>
          <a:noFill/>
          <a:ln cap="flat" cmpd="sng" w="19050">
            <a:solidFill>
              <a:srgbClr val="7F7F7F"/>
            </a:solidFill>
            <a:prstDash val="dot"/>
            <a:round/>
            <a:headEnd len="sm" w="sm" type="none"/>
            <a:tailEnd len="med" w="med" type="stealth"/>
          </a:ln>
        </p:spPr>
      </p:cxnSp>
      <p:grpSp>
        <p:nvGrpSpPr>
          <p:cNvPr id="2349" name="Google Shape;2349;p75"/>
          <p:cNvGrpSpPr/>
          <p:nvPr/>
        </p:nvGrpSpPr>
        <p:grpSpPr>
          <a:xfrm rot="5400000">
            <a:off x="1768445" y="1361999"/>
            <a:ext cx="779512" cy="265728"/>
            <a:chOff x="6223414" y="4018641"/>
            <a:chExt cx="776477" cy="280329"/>
          </a:xfrm>
        </p:grpSpPr>
        <p:grpSp>
          <p:nvGrpSpPr>
            <p:cNvPr id="2350" name="Google Shape;2350;p75"/>
            <p:cNvGrpSpPr/>
            <p:nvPr/>
          </p:nvGrpSpPr>
          <p:grpSpPr>
            <a:xfrm rot="-5400000">
              <a:off x="6550278" y="3846238"/>
              <a:ext cx="112131" cy="616723"/>
              <a:chOff x="1883650" y="2468875"/>
              <a:chExt cx="153620" cy="844910"/>
            </a:xfrm>
          </p:grpSpPr>
          <p:sp>
            <p:nvSpPr>
              <p:cNvPr id="2351" name="Google Shape;2351;p75"/>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2" name="Google Shape;2352;p75"/>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3" name="Google Shape;2353;p75"/>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4" name="Google Shape;2354;p75"/>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45" name="Google Shape;2345;p75"/>
            <p:cNvSpPr/>
            <p:nvPr/>
          </p:nvSpPr>
          <p:spPr>
            <a:xfrm>
              <a:off x="6223414" y="4018641"/>
              <a:ext cx="776477" cy="280329"/>
            </a:xfrm>
            <a:prstGeom prst="roundRect">
              <a:avLst>
                <a:gd fmla="val 16667" name="adj"/>
              </a:avLst>
            </a:prstGeom>
            <a:no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55" name="Google Shape;2355;p75"/>
          <p:cNvSpPr txBox="1"/>
          <p:nvPr/>
        </p:nvSpPr>
        <p:spPr>
          <a:xfrm>
            <a:off x="2177717" y="1155443"/>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output</a:t>
            </a:r>
            <a:endParaRPr/>
          </a:p>
        </p:txBody>
      </p:sp>
      <p:cxnSp>
        <p:nvCxnSpPr>
          <p:cNvPr id="2356" name="Google Shape;2356;p75"/>
          <p:cNvCxnSpPr>
            <a:endCxn id="2357" idx="1"/>
          </p:cNvCxnSpPr>
          <p:nvPr/>
        </p:nvCxnSpPr>
        <p:spPr>
          <a:xfrm>
            <a:off x="2298914" y="1788357"/>
            <a:ext cx="3524400" cy="281400"/>
          </a:xfrm>
          <a:prstGeom prst="straightConnector1">
            <a:avLst/>
          </a:prstGeom>
          <a:noFill/>
          <a:ln cap="flat" cmpd="sng" w="19050">
            <a:solidFill>
              <a:srgbClr val="7F7F7F"/>
            </a:solidFill>
            <a:prstDash val="solid"/>
            <a:round/>
            <a:headEnd len="sm" w="sm" type="none"/>
            <a:tailEnd len="med" w="med" type="stealth"/>
          </a:ln>
        </p:spPr>
      </p:cxnSp>
      <p:grpSp>
        <p:nvGrpSpPr>
          <p:cNvPr id="2358" name="Google Shape;2358;p75"/>
          <p:cNvGrpSpPr/>
          <p:nvPr/>
        </p:nvGrpSpPr>
        <p:grpSpPr>
          <a:xfrm>
            <a:off x="4383340" y="4293507"/>
            <a:ext cx="935049" cy="1738265"/>
            <a:chOff x="4383340" y="4293507"/>
            <a:chExt cx="935049" cy="1738265"/>
          </a:xfrm>
        </p:grpSpPr>
        <p:sp>
          <p:nvSpPr>
            <p:cNvPr id="2359" name="Google Shape;2359;p75"/>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grpSp>
          <p:nvGrpSpPr>
            <p:cNvPr id="2360" name="Google Shape;2360;p75"/>
            <p:cNvGrpSpPr/>
            <p:nvPr/>
          </p:nvGrpSpPr>
          <p:grpSpPr>
            <a:xfrm>
              <a:off x="4707961" y="4293507"/>
              <a:ext cx="610428" cy="1389112"/>
              <a:chOff x="4707961" y="4293507"/>
              <a:chExt cx="610428" cy="1389112"/>
            </a:xfrm>
          </p:grpSpPr>
          <p:grpSp>
            <p:nvGrpSpPr>
              <p:cNvPr id="2361" name="Google Shape;2361;p75"/>
              <p:cNvGrpSpPr/>
              <p:nvPr/>
            </p:nvGrpSpPr>
            <p:grpSpPr>
              <a:xfrm rot="5400000">
                <a:off x="4451069" y="4550399"/>
                <a:ext cx="779512" cy="265728"/>
                <a:chOff x="6223414" y="4018641"/>
                <a:chExt cx="776477" cy="280329"/>
              </a:xfrm>
            </p:grpSpPr>
            <p:grpSp>
              <p:nvGrpSpPr>
                <p:cNvPr id="2362" name="Google Shape;2362;p75"/>
                <p:cNvGrpSpPr/>
                <p:nvPr/>
              </p:nvGrpSpPr>
              <p:grpSpPr>
                <a:xfrm rot="-5400000">
                  <a:off x="6550278" y="3846238"/>
                  <a:ext cx="112131" cy="616723"/>
                  <a:chOff x="1883650" y="2468875"/>
                  <a:chExt cx="153620" cy="844910"/>
                </a:xfrm>
              </p:grpSpPr>
              <p:sp>
                <p:nvSpPr>
                  <p:cNvPr id="2363" name="Google Shape;2363;p75"/>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4" name="Google Shape;2364;p75"/>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5" name="Google Shape;2365;p7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6" name="Google Shape;2366;p75"/>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67" name="Google Shape;2367;p75"/>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368" name="Google Shape;2368;p75"/>
              <p:cNvCxnSpPr>
                <a:endCxn id="2367"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369" name="Google Shape;2369;p75"/>
              <p:cNvCxnSpPr>
                <a:stCxn id="2367" idx="0"/>
              </p:cNvCxnSpPr>
              <p:nvPr/>
            </p:nvCxnSpPr>
            <p:spPr>
              <a:xfrm>
                <a:off x="4973689" y="4683263"/>
                <a:ext cx="344700" cy="0"/>
              </a:xfrm>
              <a:prstGeom prst="straightConnector1">
                <a:avLst/>
              </a:prstGeom>
              <a:noFill/>
              <a:ln cap="flat" cmpd="sng" w="19050">
                <a:solidFill>
                  <a:srgbClr val="7F7F7F"/>
                </a:solidFill>
                <a:prstDash val="solid"/>
                <a:round/>
                <a:headEnd len="sm" w="sm" type="none"/>
                <a:tailEnd len="med" w="med" type="stealth"/>
              </a:ln>
            </p:spPr>
          </p:cxnSp>
        </p:grpSp>
      </p:grpSp>
      <p:grpSp>
        <p:nvGrpSpPr>
          <p:cNvPr id="2370" name="Google Shape;2370;p75"/>
          <p:cNvGrpSpPr/>
          <p:nvPr/>
        </p:nvGrpSpPr>
        <p:grpSpPr>
          <a:xfrm>
            <a:off x="4995276" y="4289407"/>
            <a:ext cx="935049" cy="1738265"/>
            <a:chOff x="4383340" y="4293507"/>
            <a:chExt cx="935049" cy="1738265"/>
          </a:xfrm>
        </p:grpSpPr>
        <p:sp>
          <p:nvSpPr>
            <p:cNvPr id="2371" name="Google Shape;2371;p75"/>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nvGrpSpPr>
            <p:cNvPr id="2372" name="Google Shape;2372;p75"/>
            <p:cNvGrpSpPr/>
            <p:nvPr/>
          </p:nvGrpSpPr>
          <p:grpSpPr>
            <a:xfrm>
              <a:off x="4707961" y="4293507"/>
              <a:ext cx="610428" cy="1389112"/>
              <a:chOff x="4707961" y="4293507"/>
              <a:chExt cx="610428" cy="1389112"/>
            </a:xfrm>
          </p:grpSpPr>
          <p:grpSp>
            <p:nvGrpSpPr>
              <p:cNvPr id="2373" name="Google Shape;2373;p75"/>
              <p:cNvGrpSpPr/>
              <p:nvPr/>
            </p:nvGrpSpPr>
            <p:grpSpPr>
              <a:xfrm rot="5400000">
                <a:off x="4451069" y="4550399"/>
                <a:ext cx="779512" cy="265728"/>
                <a:chOff x="6223414" y="4018641"/>
                <a:chExt cx="776477" cy="280329"/>
              </a:xfrm>
            </p:grpSpPr>
            <p:grpSp>
              <p:nvGrpSpPr>
                <p:cNvPr id="2374" name="Google Shape;2374;p75"/>
                <p:cNvGrpSpPr/>
                <p:nvPr/>
              </p:nvGrpSpPr>
              <p:grpSpPr>
                <a:xfrm rot="-5400000">
                  <a:off x="6550278" y="3846238"/>
                  <a:ext cx="112131" cy="616723"/>
                  <a:chOff x="1883650" y="2468875"/>
                  <a:chExt cx="153620" cy="844910"/>
                </a:xfrm>
              </p:grpSpPr>
              <p:sp>
                <p:nvSpPr>
                  <p:cNvPr id="2375" name="Google Shape;2375;p75"/>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6" name="Google Shape;2376;p75"/>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7" name="Google Shape;2377;p7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8" name="Google Shape;2378;p75"/>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79" name="Google Shape;2379;p75"/>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380" name="Google Shape;2380;p75"/>
              <p:cNvCxnSpPr>
                <a:endCxn id="2379"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381" name="Google Shape;2381;p75"/>
              <p:cNvCxnSpPr>
                <a:stCxn id="2379" idx="0"/>
              </p:cNvCxnSpPr>
              <p:nvPr/>
            </p:nvCxnSpPr>
            <p:spPr>
              <a:xfrm>
                <a:off x="4973689" y="4683263"/>
                <a:ext cx="344700" cy="0"/>
              </a:xfrm>
              <a:prstGeom prst="straightConnector1">
                <a:avLst/>
              </a:prstGeom>
              <a:noFill/>
              <a:ln cap="flat" cmpd="sng" w="19050">
                <a:solidFill>
                  <a:srgbClr val="7F7F7F"/>
                </a:solidFill>
                <a:prstDash val="solid"/>
                <a:round/>
                <a:headEnd len="sm" w="sm" type="none"/>
                <a:tailEnd len="med" w="med" type="stealth"/>
              </a:ln>
            </p:spPr>
          </p:cxnSp>
        </p:grpSp>
      </p:grpSp>
      <p:grpSp>
        <p:nvGrpSpPr>
          <p:cNvPr id="2382" name="Google Shape;2382;p75"/>
          <p:cNvGrpSpPr/>
          <p:nvPr/>
        </p:nvGrpSpPr>
        <p:grpSpPr>
          <a:xfrm>
            <a:off x="5597783" y="1214698"/>
            <a:ext cx="935044" cy="4808874"/>
            <a:chOff x="4383340" y="1222898"/>
            <a:chExt cx="935044" cy="4808874"/>
          </a:xfrm>
        </p:grpSpPr>
        <p:sp>
          <p:nvSpPr>
            <p:cNvPr id="2383" name="Google Shape;2383;p75"/>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don’t</a:t>
              </a:r>
              <a:endParaRPr/>
            </a:p>
          </p:txBody>
        </p:sp>
        <p:grpSp>
          <p:nvGrpSpPr>
            <p:cNvPr id="2384" name="Google Shape;2384;p75"/>
            <p:cNvGrpSpPr/>
            <p:nvPr/>
          </p:nvGrpSpPr>
          <p:grpSpPr>
            <a:xfrm>
              <a:off x="4537624" y="1222898"/>
              <a:ext cx="610637" cy="4459721"/>
              <a:chOff x="4537624" y="1222898"/>
              <a:chExt cx="610637" cy="4459721"/>
            </a:xfrm>
          </p:grpSpPr>
          <p:grpSp>
            <p:nvGrpSpPr>
              <p:cNvPr id="2385" name="Google Shape;2385;p75"/>
              <p:cNvGrpSpPr/>
              <p:nvPr/>
            </p:nvGrpSpPr>
            <p:grpSpPr>
              <a:xfrm rot="5400000">
                <a:off x="4451069" y="4550399"/>
                <a:ext cx="779512" cy="265728"/>
                <a:chOff x="6223414" y="4018641"/>
                <a:chExt cx="776477" cy="280329"/>
              </a:xfrm>
            </p:grpSpPr>
            <p:grpSp>
              <p:nvGrpSpPr>
                <p:cNvPr id="2386" name="Google Shape;2386;p75"/>
                <p:cNvGrpSpPr/>
                <p:nvPr/>
              </p:nvGrpSpPr>
              <p:grpSpPr>
                <a:xfrm rot="-5400000">
                  <a:off x="6550278" y="3846238"/>
                  <a:ext cx="112131" cy="616723"/>
                  <a:chOff x="1883650" y="2468875"/>
                  <a:chExt cx="153620" cy="844910"/>
                </a:xfrm>
              </p:grpSpPr>
              <p:sp>
                <p:nvSpPr>
                  <p:cNvPr id="2387" name="Google Shape;2387;p75"/>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8" name="Google Shape;2388;p75"/>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9" name="Google Shape;2389;p7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90" name="Google Shape;2390;p75"/>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27" name="Google Shape;2327;p75"/>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391" name="Google Shape;2391;p75"/>
              <p:cNvCxnSpPr>
                <a:endCxn id="2327"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392" name="Google Shape;2392;p75"/>
              <p:cNvCxnSpPr>
                <a:stCxn id="2327" idx="1"/>
                <a:endCxn id="2357" idx="2"/>
              </p:cNvCxnSpPr>
              <p:nvPr/>
            </p:nvCxnSpPr>
            <p:spPr>
              <a:xfrm rot="10800000">
                <a:off x="4839025" y="2247207"/>
                <a:ext cx="1800" cy="2046300"/>
              </a:xfrm>
              <a:prstGeom prst="straightConnector1">
                <a:avLst/>
              </a:prstGeom>
              <a:noFill/>
              <a:ln cap="flat" cmpd="sng" w="19050">
                <a:solidFill>
                  <a:srgbClr val="7F7F7F"/>
                </a:solidFill>
                <a:prstDash val="solid"/>
                <a:round/>
                <a:headEnd len="sm" w="sm" type="none"/>
                <a:tailEnd len="med" w="med" type="stealth"/>
              </a:ln>
            </p:spPr>
          </p:cxnSp>
          <p:sp>
            <p:nvSpPr>
              <p:cNvPr id="2357" name="Google Shape;2357;p75"/>
              <p:cNvSpPr txBox="1"/>
              <p:nvPr/>
            </p:nvSpPr>
            <p:spPr>
              <a:xfrm>
                <a:off x="4608871" y="1908680"/>
                <a:ext cx="460230" cy="338554"/>
              </a:xfrm>
              <a:prstGeom prst="rect">
                <a:avLst/>
              </a:prstGeom>
              <a:blipFill rotWithShape="1">
                <a:blip r:embed="rId3">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393" name="Google Shape;2393;p75"/>
              <p:cNvCxnSpPr>
                <a:stCxn id="2357" idx="0"/>
                <a:endCxn id="2394" idx="2"/>
              </p:cNvCxnSpPr>
              <p:nvPr/>
            </p:nvCxnSpPr>
            <p:spPr>
              <a:xfrm flipH="1" rot="10800000">
                <a:off x="4838986" y="1561580"/>
                <a:ext cx="3900" cy="347100"/>
              </a:xfrm>
              <a:prstGeom prst="straightConnector1">
                <a:avLst/>
              </a:prstGeom>
              <a:noFill/>
              <a:ln cap="flat" cmpd="sng" w="19050">
                <a:solidFill>
                  <a:srgbClr val="7F7F7F"/>
                </a:solidFill>
                <a:prstDash val="solid"/>
                <a:round/>
                <a:headEnd len="sm" w="sm" type="none"/>
                <a:tailEnd len="med" w="med" type="stealth"/>
              </a:ln>
            </p:spPr>
          </p:cxnSp>
          <p:sp>
            <p:nvSpPr>
              <p:cNvPr id="2394" name="Google Shape;2394;p75"/>
              <p:cNvSpPr txBox="1"/>
              <p:nvPr/>
            </p:nvSpPr>
            <p:spPr>
              <a:xfrm>
                <a:off x="4537624" y="1222898"/>
                <a:ext cx="610637"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have</a:t>
                </a:r>
                <a:endParaRPr i="1" sz="1600">
                  <a:solidFill>
                    <a:schemeClr val="dk1"/>
                  </a:solidFill>
                  <a:latin typeface="Calibri"/>
                  <a:ea typeface="Calibri"/>
                  <a:cs typeface="Calibri"/>
                  <a:sym typeface="Calibri"/>
                </a:endParaRPr>
              </a:p>
            </p:txBody>
          </p:sp>
        </p:grpSp>
      </p:grpSp>
      <p:sp>
        <p:nvSpPr>
          <p:cNvPr id="2395" name="Google Shape;2395;p75"/>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0" name="Shape 2400"/>
        <p:cNvGrpSpPr/>
        <p:nvPr/>
      </p:nvGrpSpPr>
      <p:grpSpPr>
        <a:xfrm>
          <a:off x="0" y="0"/>
          <a:ext cx="0" cy="0"/>
          <a:chOff x="0" y="0"/>
          <a:chExt cx="0" cy="0"/>
        </a:xfrm>
      </p:grpSpPr>
      <p:sp>
        <p:nvSpPr>
          <p:cNvPr id="2401" name="Google Shape;2401;p76"/>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2402" name="Google Shape;2402;p76"/>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2403" name="Google Shape;2403;p76"/>
          <p:cNvGrpSpPr/>
          <p:nvPr/>
        </p:nvGrpSpPr>
        <p:grpSpPr>
          <a:xfrm rot="5400000">
            <a:off x="735936" y="4559168"/>
            <a:ext cx="779512" cy="265728"/>
            <a:chOff x="6223414" y="4018641"/>
            <a:chExt cx="776477" cy="280329"/>
          </a:xfrm>
        </p:grpSpPr>
        <p:grpSp>
          <p:nvGrpSpPr>
            <p:cNvPr id="2404" name="Google Shape;2404;p76"/>
            <p:cNvGrpSpPr/>
            <p:nvPr/>
          </p:nvGrpSpPr>
          <p:grpSpPr>
            <a:xfrm rot="-5400000">
              <a:off x="6550278" y="3846238"/>
              <a:ext cx="112131" cy="616723"/>
              <a:chOff x="1883650" y="2468875"/>
              <a:chExt cx="153620" cy="844910"/>
            </a:xfrm>
          </p:grpSpPr>
          <p:sp>
            <p:nvSpPr>
              <p:cNvPr id="2405" name="Google Shape;2405;p7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6" name="Google Shape;2406;p7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7" name="Google Shape;2407;p7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8" name="Google Shape;2408;p76"/>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09" name="Google Shape;2409;p76"/>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410" name="Google Shape;2410;p76"/>
          <p:cNvCxnSpPr>
            <a:endCxn id="2409"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411" name="Google Shape;2411;p76"/>
          <p:cNvCxnSpPr>
            <a:stCxn id="2409"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2412" name="Google Shape;2412;p76"/>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2413" name="Google Shape;2413;p76"/>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2414" name="Google Shape;2414;p76"/>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2415" name="Google Shape;2415;p76"/>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2416" name="Google Shape;2416;p76"/>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2417" name="Google Shape;2417;p76"/>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2418" name="Google Shape;2418;p76"/>
          <p:cNvGrpSpPr/>
          <p:nvPr/>
        </p:nvGrpSpPr>
        <p:grpSpPr>
          <a:xfrm rot="5400000">
            <a:off x="1343548" y="4553269"/>
            <a:ext cx="779512" cy="265728"/>
            <a:chOff x="6223414" y="4018641"/>
            <a:chExt cx="776477" cy="280329"/>
          </a:xfrm>
        </p:grpSpPr>
        <p:grpSp>
          <p:nvGrpSpPr>
            <p:cNvPr id="2419" name="Google Shape;2419;p76"/>
            <p:cNvGrpSpPr/>
            <p:nvPr/>
          </p:nvGrpSpPr>
          <p:grpSpPr>
            <a:xfrm rot="-5400000">
              <a:off x="6550278" y="3846238"/>
              <a:ext cx="112131" cy="616723"/>
              <a:chOff x="1883650" y="2468875"/>
              <a:chExt cx="153620" cy="844910"/>
            </a:xfrm>
          </p:grpSpPr>
          <p:sp>
            <p:nvSpPr>
              <p:cNvPr id="2420" name="Google Shape;2420;p7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1" name="Google Shape;2421;p7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2" name="Google Shape;2422;p7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3" name="Google Shape;2423;p76"/>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24" name="Google Shape;2424;p76"/>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425" name="Google Shape;2425;p76"/>
          <p:cNvCxnSpPr>
            <a:endCxn id="2424"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426" name="Google Shape;2426;p76"/>
          <p:cNvCxnSpPr>
            <a:stCxn id="2424"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427" name="Google Shape;2427;p76"/>
          <p:cNvGrpSpPr/>
          <p:nvPr/>
        </p:nvGrpSpPr>
        <p:grpSpPr>
          <a:xfrm rot="5400000">
            <a:off x="1938462" y="4553269"/>
            <a:ext cx="779512" cy="265728"/>
            <a:chOff x="6223414" y="4018641"/>
            <a:chExt cx="776477" cy="280329"/>
          </a:xfrm>
        </p:grpSpPr>
        <p:grpSp>
          <p:nvGrpSpPr>
            <p:cNvPr id="2428" name="Google Shape;2428;p76"/>
            <p:cNvGrpSpPr/>
            <p:nvPr/>
          </p:nvGrpSpPr>
          <p:grpSpPr>
            <a:xfrm rot="-5400000">
              <a:off x="6550278" y="3846238"/>
              <a:ext cx="112131" cy="616723"/>
              <a:chOff x="1883650" y="2468875"/>
              <a:chExt cx="153620" cy="844910"/>
            </a:xfrm>
          </p:grpSpPr>
          <p:sp>
            <p:nvSpPr>
              <p:cNvPr id="2429" name="Google Shape;2429;p7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0" name="Google Shape;2430;p7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1" name="Google Shape;2431;p7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2" name="Google Shape;2432;p76"/>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33" name="Google Shape;2433;p76"/>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434" name="Google Shape;2434;p76"/>
          <p:cNvCxnSpPr>
            <a:endCxn id="2433"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435" name="Google Shape;2435;p76"/>
          <p:cNvCxnSpPr>
            <a:stCxn id="2433"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436" name="Google Shape;2436;p76"/>
          <p:cNvGrpSpPr/>
          <p:nvPr/>
        </p:nvGrpSpPr>
        <p:grpSpPr>
          <a:xfrm rot="5400000">
            <a:off x="2548883" y="4550399"/>
            <a:ext cx="779512" cy="265728"/>
            <a:chOff x="6223414" y="4018641"/>
            <a:chExt cx="776477" cy="280329"/>
          </a:xfrm>
        </p:grpSpPr>
        <p:grpSp>
          <p:nvGrpSpPr>
            <p:cNvPr id="2437" name="Google Shape;2437;p76"/>
            <p:cNvGrpSpPr/>
            <p:nvPr/>
          </p:nvGrpSpPr>
          <p:grpSpPr>
            <a:xfrm rot="-5400000">
              <a:off x="6550278" y="3846238"/>
              <a:ext cx="112131" cy="616723"/>
              <a:chOff x="1883650" y="2468875"/>
              <a:chExt cx="153620" cy="844910"/>
            </a:xfrm>
          </p:grpSpPr>
          <p:sp>
            <p:nvSpPr>
              <p:cNvPr id="2438" name="Google Shape;2438;p7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9" name="Google Shape;2439;p7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0" name="Google Shape;2440;p7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1" name="Google Shape;2441;p76"/>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42" name="Google Shape;2442;p76"/>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443" name="Google Shape;2443;p76"/>
          <p:cNvCxnSpPr>
            <a:endCxn id="2442"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444" name="Google Shape;2444;p76"/>
          <p:cNvCxnSpPr>
            <a:stCxn id="2442" idx="0"/>
            <a:endCxn id="2445"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2446" name="Google Shape;2446;p76"/>
          <p:cNvGrpSpPr/>
          <p:nvPr/>
        </p:nvGrpSpPr>
        <p:grpSpPr>
          <a:xfrm rot="5400000">
            <a:off x="3854066" y="4550399"/>
            <a:ext cx="779512" cy="265728"/>
            <a:chOff x="6223414" y="4018641"/>
            <a:chExt cx="776477" cy="280329"/>
          </a:xfrm>
        </p:grpSpPr>
        <p:grpSp>
          <p:nvGrpSpPr>
            <p:cNvPr id="2447" name="Google Shape;2447;p76"/>
            <p:cNvGrpSpPr/>
            <p:nvPr/>
          </p:nvGrpSpPr>
          <p:grpSpPr>
            <a:xfrm rot="-5400000">
              <a:off x="6550278" y="3846238"/>
              <a:ext cx="112131" cy="616723"/>
              <a:chOff x="1883650" y="2468875"/>
              <a:chExt cx="153620" cy="844910"/>
            </a:xfrm>
          </p:grpSpPr>
          <p:sp>
            <p:nvSpPr>
              <p:cNvPr id="2448" name="Google Shape;2448;p7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9" name="Google Shape;2449;p76"/>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0" name="Google Shape;2450;p76"/>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1" name="Google Shape;2451;p7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45" name="Google Shape;2445;p76"/>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452" name="Google Shape;2452;p76"/>
          <p:cNvCxnSpPr>
            <a:endCxn id="2445"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453" name="Google Shape;2453;p76"/>
          <p:cNvCxnSpPr>
            <a:stCxn id="2445" idx="0"/>
          </p:cNvCxnSpPr>
          <p:nvPr/>
        </p:nvCxnSpPr>
        <p:spPr>
          <a:xfrm>
            <a:off x="4376686" y="4683263"/>
            <a:ext cx="344700" cy="0"/>
          </a:xfrm>
          <a:prstGeom prst="straightConnector1">
            <a:avLst/>
          </a:prstGeom>
          <a:noFill/>
          <a:ln cap="flat" cmpd="sng" w="19050">
            <a:solidFill>
              <a:srgbClr val="7F7F7F"/>
            </a:solidFill>
            <a:prstDash val="solid"/>
            <a:round/>
            <a:headEnd len="sm" w="sm" type="none"/>
            <a:tailEnd len="med" w="med" type="stealth"/>
          </a:ln>
        </p:spPr>
      </p:cxnSp>
      <p:sp>
        <p:nvSpPr>
          <p:cNvPr id="2454" name="Google Shape;2454;p76"/>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cxnSp>
        <p:nvCxnSpPr>
          <p:cNvPr id="2455" name="Google Shape;2455;p76"/>
          <p:cNvCxnSpPr>
            <a:stCxn id="2409" idx="1"/>
            <a:endCxn id="2456"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cxnSp>
        <p:nvCxnSpPr>
          <p:cNvPr id="2457" name="Google Shape;2457;p76"/>
          <p:cNvCxnSpPr>
            <a:stCxn id="2424" idx="1"/>
            <a:endCxn id="2458"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2459" name="Google Shape;2459;p76"/>
          <p:cNvCxnSpPr>
            <a:stCxn id="2433" idx="1"/>
            <a:endCxn id="2460"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2461" name="Google Shape;2461;p76"/>
          <p:cNvCxnSpPr>
            <a:stCxn id="2442" idx="1"/>
            <a:endCxn id="2462"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2456" name="Google Shape;2456;p76"/>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8" name="Google Shape;2458;p76"/>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60" name="Google Shape;2460;p76"/>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62" name="Google Shape;2462;p76"/>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463" name="Google Shape;2463;p76"/>
          <p:cNvCxnSpPr>
            <a:stCxn id="2464" idx="1"/>
            <a:endCxn id="2462" idx="4"/>
          </p:cNvCxnSpPr>
          <p:nvPr/>
        </p:nvCxnSpPr>
        <p:spPr>
          <a:xfrm rot="10800000">
            <a:off x="3001975" y="3574307"/>
            <a:ext cx="3670200" cy="711000"/>
          </a:xfrm>
          <a:prstGeom prst="straightConnector1">
            <a:avLst/>
          </a:prstGeom>
          <a:noFill/>
          <a:ln cap="flat" cmpd="sng" w="19050">
            <a:solidFill>
              <a:srgbClr val="7F7F7F"/>
            </a:solidFill>
            <a:prstDash val="solid"/>
            <a:round/>
            <a:headEnd len="sm" w="sm" type="none"/>
            <a:tailEnd len="med" w="med" type="stealth"/>
          </a:ln>
        </p:spPr>
      </p:cxnSp>
      <p:cxnSp>
        <p:nvCxnSpPr>
          <p:cNvPr id="2465" name="Google Shape;2465;p76"/>
          <p:cNvCxnSpPr>
            <a:stCxn id="2464" idx="1"/>
            <a:endCxn id="2460" idx="4"/>
          </p:cNvCxnSpPr>
          <p:nvPr/>
        </p:nvCxnSpPr>
        <p:spPr>
          <a:xfrm rot="10800000">
            <a:off x="2397775" y="3574307"/>
            <a:ext cx="4274400" cy="711000"/>
          </a:xfrm>
          <a:prstGeom prst="straightConnector1">
            <a:avLst/>
          </a:prstGeom>
          <a:noFill/>
          <a:ln cap="flat" cmpd="sng" w="19050">
            <a:solidFill>
              <a:srgbClr val="7F7F7F"/>
            </a:solidFill>
            <a:prstDash val="solid"/>
            <a:round/>
            <a:headEnd len="sm" w="sm" type="none"/>
            <a:tailEnd len="med" w="med" type="stealth"/>
          </a:ln>
        </p:spPr>
      </p:cxnSp>
      <p:cxnSp>
        <p:nvCxnSpPr>
          <p:cNvPr id="2466" name="Google Shape;2466;p76"/>
          <p:cNvCxnSpPr>
            <a:stCxn id="2464" idx="1"/>
            <a:endCxn id="2458" idx="3"/>
          </p:cNvCxnSpPr>
          <p:nvPr/>
        </p:nvCxnSpPr>
        <p:spPr>
          <a:xfrm rot="10800000">
            <a:off x="1776775" y="3611807"/>
            <a:ext cx="4895400" cy="673500"/>
          </a:xfrm>
          <a:prstGeom prst="straightConnector1">
            <a:avLst/>
          </a:prstGeom>
          <a:noFill/>
          <a:ln cap="flat" cmpd="sng" w="19050">
            <a:solidFill>
              <a:srgbClr val="7F7F7F"/>
            </a:solidFill>
            <a:prstDash val="solid"/>
            <a:round/>
            <a:headEnd len="sm" w="sm" type="none"/>
            <a:tailEnd len="med" w="med" type="stealth"/>
          </a:ln>
        </p:spPr>
      </p:cxnSp>
      <p:cxnSp>
        <p:nvCxnSpPr>
          <p:cNvPr id="2467" name="Google Shape;2467;p76"/>
          <p:cNvCxnSpPr>
            <a:stCxn id="2464" idx="1"/>
            <a:endCxn id="2456" idx="3"/>
          </p:cNvCxnSpPr>
          <p:nvPr/>
        </p:nvCxnSpPr>
        <p:spPr>
          <a:xfrm rot="10800000">
            <a:off x="1172575" y="3611807"/>
            <a:ext cx="5499600" cy="673500"/>
          </a:xfrm>
          <a:prstGeom prst="straightConnector1">
            <a:avLst/>
          </a:prstGeom>
          <a:noFill/>
          <a:ln cap="flat" cmpd="sng" w="19050">
            <a:solidFill>
              <a:srgbClr val="7F7F7F"/>
            </a:solidFill>
            <a:prstDash val="solid"/>
            <a:round/>
            <a:headEnd len="sm" w="sm" type="none"/>
            <a:tailEnd len="med" w="med" type="stealth"/>
          </a:ln>
        </p:spPr>
      </p:cxnSp>
      <p:sp>
        <p:nvSpPr>
          <p:cNvPr id="2468" name="Google Shape;2468;p76"/>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2469" name="Google Shape;2469;p76"/>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470" name="Google Shape;2470;p76"/>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2471" name="Google Shape;2471;p76"/>
          <p:cNvSpPr/>
          <p:nvPr/>
        </p:nvSpPr>
        <p:spPr>
          <a:xfrm>
            <a:off x="1066886" y="2713341"/>
            <a:ext cx="136163" cy="54966"/>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472" name="Google Shape;2472;p76"/>
          <p:cNvSpPr/>
          <p:nvPr/>
        </p:nvSpPr>
        <p:spPr>
          <a:xfrm>
            <a:off x="1670682" y="2713341"/>
            <a:ext cx="141965"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473" name="Google Shape;2473;p76"/>
          <p:cNvSpPr/>
          <p:nvPr/>
        </p:nvSpPr>
        <p:spPr>
          <a:xfrm>
            <a:off x="2274479" y="2429143"/>
            <a:ext cx="123220"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474" name="Google Shape;2474;p76"/>
          <p:cNvSpPr/>
          <p:nvPr/>
        </p:nvSpPr>
        <p:spPr>
          <a:xfrm>
            <a:off x="2878275" y="2429143"/>
            <a:ext cx="123778"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475" name="Google Shape;2475;p76"/>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2476" name="Google Shape;2476;p76"/>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477" name="Google Shape;2477;p76"/>
          <p:cNvCxnSpPr>
            <a:endCxn id="2471" idx="2"/>
          </p:cNvCxnSpPr>
          <p:nvPr/>
        </p:nvCxnSpPr>
        <p:spPr>
          <a:xfrm flipH="1" rot="10800000">
            <a:off x="1132568" y="2768307"/>
            <a:ext cx="2400" cy="752700"/>
          </a:xfrm>
          <a:prstGeom prst="straightConnector1">
            <a:avLst/>
          </a:prstGeom>
          <a:noFill/>
          <a:ln cap="flat" cmpd="sng" w="19050">
            <a:solidFill>
              <a:srgbClr val="7F7F7F"/>
            </a:solidFill>
            <a:prstDash val="solid"/>
            <a:round/>
            <a:headEnd len="sm" w="sm" type="none"/>
            <a:tailEnd len="med" w="med" type="stealth"/>
          </a:ln>
        </p:spPr>
      </p:cxnSp>
      <p:cxnSp>
        <p:nvCxnSpPr>
          <p:cNvPr id="2478" name="Google Shape;2478;p76"/>
          <p:cNvCxnSpPr>
            <a:endCxn id="2472" idx="2"/>
          </p:cNvCxnSpPr>
          <p:nvPr/>
        </p:nvCxnSpPr>
        <p:spPr>
          <a:xfrm flipH="1" rot="10800000">
            <a:off x="1737165" y="2759060"/>
            <a:ext cx="4500" cy="762000"/>
          </a:xfrm>
          <a:prstGeom prst="straightConnector1">
            <a:avLst/>
          </a:prstGeom>
          <a:noFill/>
          <a:ln cap="flat" cmpd="sng" w="19050">
            <a:solidFill>
              <a:srgbClr val="7F7F7F"/>
            </a:solidFill>
            <a:prstDash val="solid"/>
            <a:round/>
            <a:headEnd len="sm" w="sm" type="none"/>
            <a:tailEnd len="med" w="med" type="stealth"/>
          </a:ln>
        </p:spPr>
      </p:cxnSp>
      <p:cxnSp>
        <p:nvCxnSpPr>
          <p:cNvPr id="2479" name="Google Shape;2479;p76"/>
          <p:cNvCxnSpPr>
            <a:endCxn id="2473" idx="2"/>
          </p:cNvCxnSpPr>
          <p:nvPr/>
        </p:nvCxnSpPr>
        <p:spPr>
          <a:xfrm rot="10800000">
            <a:off x="2336089" y="2759061"/>
            <a:ext cx="5400" cy="762000"/>
          </a:xfrm>
          <a:prstGeom prst="straightConnector1">
            <a:avLst/>
          </a:prstGeom>
          <a:noFill/>
          <a:ln cap="flat" cmpd="sng" w="19050">
            <a:solidFill>
              <a:srgbClr val="7F7F7F"/>
            </a:solidFill>
            <a:prstDash val="solid"/>
            <a:round/>
            <a:headEnd len="sm" w="sm" type="none"/>
            <a:tailEnd len="med" w="med" type="stealth"/>
          </a:ln>
        </p:spPr>
      </p:cxnSp>
      <p:cxnSp>
        <p:nvCxnSpPr>
          <p:cNvPr id="2480" name="Google Shape;2480;p76"/>
          <p:cNvCxnSpPr>
            <a:endCxn id="2474" idx="2"/>
          </p:cNvCxnSpPr>
          <p:nvPr/>
        </p:nvCxnSpPr>
        <p:spPr>
          <a:xfrm rot="10800000">
            <a:off x="2940164" y="2759061"/>
            <a:ext cx="5700" cy="762000"/>
          </a:xfrm>
          <a:prstGeom prst="straightConnector1">
            <a:avLst/>
          </a:prstGeom>
          <a:noFill/>
          <a:ln cap="flat" cmpd="sng" w="19050">
            <a:solidFill>
              <a:srgbClr val="7F7F7F"/>
            </a:solidFill>
            <a:prstDash val="solid"/>
            <a:round/>
            <a:headEnd len="sm" w="sm" type="none"/>
            <a:tailEnd len="med" w="med" type="stealth"/>
          </a:ln>
        </p:spPr>
      </p:cxnSp>
      <p:cxnSp>
        <p:nvCxnSpPr>
          <p:cNvPr id="2481" name="Google Shape;2481;p76"/>
          <p:cNvCxnSpPr>
            <a:stCxn id="2471" idx="0"/>
            <a:endCxn id="2482" idx="3"/>
          </p:cNvCxnSpPr>
          <p:nvPr/>
        </p:nvCxnSpPr>
        <p:spPr>
          <a:xfrm flipH="1" rot="10800000">
            <a:off x="1134968" y="1884741"/>
            <a:ext cx="1023300" cy="828600"/>
          </a:xfrm>
          <a:prstGeom prst="straightConnector1">
            <a:avLst/>
          </a:prstGeom>
          <a:noFill/>
          <a:ln cap="flat" cmpd="sng" w="19050">
            <a:solidFill>
              <a:srgbClr val="7F7F7F"/>
            </a:solidFill>
            <a:prstDash val="dot"/>
            <a:round/>
            <a:headEnd len="sm" w="sm" type="none"/>
            <a:tailEnd len="med" w="med" type="stealth"/>
          </a:ln>
        </p:spPr>
      </p:cxnSp>
      <p:cxnSp>
        <p:nvCxnSpPr>
          <p:cNvPr id="2483" name="Google Shape;2483;p76"/>
          <p:cNvCxnSpPr>
            <a:stCxn id="2472" idx="0"/>
            <a:endCxn id="2482" idx="3"/>
          </p:cNvCxnSpPr>
          <p:nvPr/>
        </p:nvCxnSpPr>
        <p:spPr>
          <a:xfrm flipH="1" rot="10800000">
            <a:off x="1741665" y="1884741"/>
            <a:ext cx="416400" cy="828600"/>
          </a:xfrm>
          <a:prstGeom prst="straightConnector1">
            <a:avLst/>
          </a:prstGeom>
          <a:noFill/>
          <a:ln cap="flat" cmpd="sng" w="19050">
            <a:solidFill>
              <a:srgbClr val="7F7F7F"/>
            </a:solidFill>
            <a:prstDash val="dot"/>
            <a:round/>
            <a:headEnd len="sm" w="sm" type="none"/>
            <a:tailEnd len="med" w="med" type="stealth"/>
          </a:ln>
        </p:spPr>
      </p:cxnSp>
      <p:cxnSp>
        <p:nvCxnSpPr>
          <p:cNvPr id="2484" name="Google Shape;2484;p76"/>
          <p:cNvCxnSpPr>
            <a:stCxn id="2473" idx="0"/>
            <a:endCxn id="2482" idx="3"/>
          </p:cNvCxnSpPr>
          <p:nvPr/>
        </p:nvCxnSpPr>
        <p:spPr>
          <a:xfrm rot="10800000">
            <a:off x="2158189" y="1884643"/>
            <a:ext cx="177900" cy="544500"/>
          </a:xfrm>
          <a:prstGeom prst="straightConnector1">
            <a:avLst/>
          </a:prstGeom>
          <a:noFill/>
          <a:ln cap="flat" cmpd="sng" w="19050">
            <a:solidFill>
              <a:srgbClr val="7F7F7F"/>
            </a:solidFill>
            <a:prstDash val="dot"/>
            <a:round/>
            <a:headEnd len="sm" w="sm" type="none"/>
            <a:tailEnd len="med" w="med" type="stealth"/>
          </a:ln>
        </p:spPr>
      </p:cxnSp>
      <p:cxnSp>
        <p:nvCxnSpPr>
          <p:cNvPr id="2485" name="Google Shape;2485;p76"/>
          <p:cNvCxnSpPr>
            <a:stCxn id="2474" idx="0"/>
            <a:endCxn id="2482" idx="3"/>
          </p:cNvCxnSpPr>
          <p:nvPr/>
        </p:nvCxnSpPr>
        <p:spPr>
          <a:xfrm rot="10800000">
            <a:off x="2158064" y="1884643"/>
            <a:ext cx="782100" cy="544500"/>
          </a:xfrm>
          <a:prstGeom prst="straightConnector1">
            <a:avLst/>
          </a:prstGeom>
          <a:noFill/>
          <a:ln cap="flat" cmpd="sng" w="19050">
            <a:solidFill>
              <a:srgbClr val="7F7F7F"/>
            </a:solidFill>
            <a:prstDash val="dot"/>
            <a:round/>
            <a:headEnd len="sm" w="sm" type="none"/>
            <a:tailEnd len="med" w="med" type="stealth"/>
          </a:ln>
        </p:spPr>
      </p:cxnSp>
      <p:grpSp>
        <p:nvGrpSpPr>
          <p:cNvPr id="2486" name="Google Shape;2486;p76"/>
          <p:cNvGrpSpPr/>
          <p:nvPr/>
        </p:nvGrpSpPr>
        <p:grpSpPr>
          <a:xfrm rot="5400000">
            <a:off x="1768445" y="1361999"/>
            <a:ext cx="779512" cy="265728"/>
            <a:chOff x="6223414" y="4018641"/>
            <a:chExt cx="776477" cy="280329"/>
          </a:xfrm>
        </p:grpSpPr>
        <p:grpSp>
          <p:nvGrpSpPr>
            <p:cNvPr id="2487" name="Google Shape;2487;p76"/>
            <p:cNvGrpSpPr/>
            <p:nvPr/>
          </p:nvGrpSpPr>
          <p:grpSpPr>
            <a:xfrm rot="-5400000">
              <a:off x="6550278" y="3846238"/>
              <a:ext cx="112131" cy="616723"/>
              <a:chOff x="1883650" y="2468875"/>
              <a:chExt cx="153620" cy="844910"/>
            </a:xfrm>
          </p:grpSpPr>
          <p:sp>
            <p:nvSpPr>
              <p:cNvPr id="2488" name="Google Shape;2488;p7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89" name="Google Shape;2489;p7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90" name="Google Shape;2490;p7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91" name="Google Shape;2491;p76"/>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82" name="Google Shape;2482;p76"/>
            <p:cNvSpPr/>
            <p:nvPr/>
          </p:nvSpPr>
          <p:spPr>
            <a:xfrm>
              <a:off x="6223414" y="4018641"/>
              <a:ext cx="776477" cy="280329"/>
            </a:xfrm>
            <a:prstGeom prst="roundRect">
              <a:avLst>
                <a:gd fmla="val 16667" name="adj"/>
              </a:avLst>
            </a:prstGeom>
            <a:no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92" name="Google Shape;2492;p76"/>
          <p:cNvSpPr txBox="1"/>
          <p:nvPr/>
        </p:nvSpPr>
        <p:spPr>
          <a:xfrm>
            <a:off x="2177717" y="1155443"/>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output</a:t>
            </a:r>
            <a:endParaRPr/>
          </a:p>
        </p:txBody>
      </p:sp>
      <p:cxnSp>
        <p:nvCxnSpPr>
          <p:cNvPr id="2493" name="Google Shape;2493;p76"/>
          <p:cNvCxnSpPr>
            <a:endCxn id="2494" idx="1"/>
          </p:cNvCxnSpPr>
          <p:nvPr/>
        </p:nvCxnSpPr>
        <p:spPr>
          <a:xfrm>
            <a:off x="2299021" y="1788357"/>
            <a:ext cx="4141200" cy="281400"/>
          </a:xfrm>
          <a:prstGeom prst="straightConnector1">
            <a:avLst/>
          </a:prstGeom>
          <a:noFill/>
          <a:ln cap="flat" cmpd="sng" w="19050">
            <a:solidFill>
              <a:srgbClr val="7F7F7F"/>
            </a:solidFill>
            <a:prstDash val="solid"/>
            <a:round/>
            <a:headEnd len="sm" w="sm" type="none"/>
            <a:tailEnd len="med" w="med" type="stealth"/>
          </a:ln>
        </p:spPr>
      </p:cxnSp>
      <p:grpSp>
        <p:nvGrpSpPr>
          <p:cNvPr id="2495" name="Google Shape;2495;p76"/>
          <p:cNvGrpSpPr/>
          <p:nvPr/>
        </p:nvGrpSpPr>
        <p:grpSpPr>
          <a:xfrm>
            <a:off x="4383340" y="4293507"/>
            <a:ext cx="935049" cy="1738265"/>
            <a:chOff x="4383340" y="4293507"/>
            <a:chExt cx="935049" cy="1738265"/>
          </a:xfrm>
        </p:grpSpPr>
        <p:sp>
          <p:nvSpPr>
            <p:cNvPr id="2496" name="Google Shape;2496;p76"/>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grpSp>
          <p:nvGrpSpPr>
            <p:cNvPr id="2497" name="Google Shape;2497;p76"/>
            <p:cNvGrpSpPr/>
            <p:nvPr/>
          </p:nvGrpSpPr>
          <p:grpSpPr>
            <a:xfrm>
              <a:off x="4707961" y="4293507"/>
              <a:ext cx="610428" cy="1389112"/>
              <a:chOff x="4707961" y="4293507"/>
              <a:chExt cx="610428" cy="1389112"/>
            </a:xfrm>
          </p:grpSpPr>
          <p:grpSp>
            <p:nvGrpSpPr>
              <p:cNvPr id="2498" name="Google Shape;2498;p76"/>
              <p:cNvGrpSpPr/>
              <p:nvPr/>
            </p:nvGrpSpPr>
            <p:grpSpPr>
              <a:xfrm rot="5400000">
                <a:off x="4451069" y="4550399"/>
                <a:ext cx="779512" cy="265728"/>
                <a:chOff x="6223414" y="4018641"/>
                <a:chExt cx="776477" cy="280329"/>
              </a:xfrm>
            </p:grpSpPr>
            <p:grpSp>
              <p:nvGrpSpPr>
                <p:cNvPr id="2499" name="Google Shape;2499;p76"/>
                <p:cNvGrpSpPr/>
                <p:nvPr/>
              </p:nvGrpSpPr>
              <p:grpSpPr>
                <a:xfrm rot="-5400000">
                  <a:off x="6550278" y="3846238"/>
                  <a:ext cx="112131" cy="616723"/>
                  <a:chOff x="1883650" y="2468875"/>
                  <a:chExt cx="153620" cy="844910"/>
                </a:xfrm>
              </p:grpSpPr>
              <p:sp>
                <p:nvSpPr>
                  <p:cNvPr id="2500" name="Google Shape;2500;p7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1" name="Google Shape;2501;p76"/>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2" name="Google Shape;2502;p76"/>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3" name="Google Shape;2503;p7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04" name="Google Shape;2504;p76"/>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05" name="Google Shape;2505;p76"/>
              <p:cNvCxnSpPr>
                <a:endCxn id="2504"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06" name="Google Shape;2506;p76"/>
              <p:cNvCxnSpPr>
                <a:stCxn id="2504" idx="0"/>
              </p:cNvCxnSpPr>
              <p:nvPr/>
            </p:nvCxnSpPr>
            <p:spPr>
              <a:xfrm>
                <a:off x="4973689" y="4683263"/>
                <a:ext cx="344700" cy="0"/>
              </a:xfrm>
              <a:prstGeom prst="straightConnector1">
                <a:avLst/>
              </a:prstGeom>
              <a:noFill/>
              <a:ln cap="flat" cmpd="sng" w="19050">
                <a:solidFill>
                  <a:srgbClr val="7F7F7F"/>
                </a:solidFill>
                <a:prstDash val="solid"/>
                <a:round/>
                <a:headEnd len="sm" w="sm" type="none"/>
                <a:tailEnd len="med" w="med" type="stealth"/>
              </a:ln>
            </p:spPr>
          </p:cxnSp>
        </p:grpSp>
      </p:grpSp>
      <p:grpSp>
        <p:nvGrpSpPr>
          <p:cNvPr id="2507" name="Google Shape;2507;p76"/>
          <p:cNvGrpSpPr/>
          <p:nvPr/>
        </p:nvGrpSpPr>
        <p:grpSpPr>
          <a:xfrm>
            <a:off x="4995276" y="4289407"/>
            <a:ext cx="935049" cy="1738265"/>
            <a:chOff x="4383340" y="4293507"/>
            <a:chExt cx="935049" cy="1738265"/>
          </a:xfrm>
        </p:grpSpPr>
        <p:sp>
          <p:nvSpPr>
            <p:cNvPr id="2508" name="Google Shape;2508;p76"/>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nvGrpSpPr>
            <p:cNvPr id="2509" name="Google Shape;2509;p76"/>
            <p:cNvGrpSpPr/>
            <p:nvPr/>
          </p:nvGrpSpPr>
          <p:grpSpPr>
            <a:xfrm>
              <a:off x="4707961" y="4293507"/>
              <a:ext cx="610428" cy="1389112"/>
              <a:chOff x="4707961" y="4293507"/>
              <a:chExt cx="610428" cy="1389112"/>
            </a:xfrm>
          </p:grpSpPr>
          <p:grpSp>
            <p:nvGrpSpPr>
              <p:cNvPr id="2510" name="Google Shape;2510;p76"/>
              <p:cNvGrpSpPr/>
              <p:nvPr/>
            </p:nvGrpSpPr>
            <p:grpSpPr>
              <a:xfrm rot="5400000">
                <a:off x="4451069" y="4550399"/>
                <a:ext cx="779512" cy="265728"/>
                <a:chOff x="6223414" y="4018641"/>
                <a:chExt cx="776477" cy="280329"/>
              </a:xfrm>
            </p:grpSpPr>
            <p:grpSp>
              <p:nvGrpSpPr>
                <p:cNvPr id="2511" name="Google Shape;2511;p76"/>
                <p:cNvGrpSpPr/>
                <p:nvPr/>
              </p:nvGrpSpPr>
              <p:grpSpPr>
                <a:xfrm rot="-5400000">
                  <a:off x="6550278" y="3846238"/>
                  <a:ext cx="112131" cy="616723"/>
                  <a:chOff x="1883650" y="2468875"/>
                  <a:chExt cx="153620" cy="844910"/>
                </a:xfrm>
              </p:grpSpPr>
              <p:sp>
                <p:nvSpPr>
                  <p:cNvPr id="2512" name="Google Shape;2512;p7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3" name="Google Shape;2513;p76"/>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4" name="Google Shape;2514;p76"/>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5" name="Google Shape;2515;p7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16" name="Google Shape;2516;p76"/>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17" name="Google Shape;2517;p76"/>
              <p:cNvCxnSpPr>
                <a:endCxn id="2516"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18" name="Google Shape;2518;p76"/>
              <p:cNvCxnSpPr>
                <a:stCxn id="2516" idx="0"/>
              </p:cNvCxnSpPr>
              <p:nvPr/>
            </p:nvCxnSpPr>
            <p:spPr>
              <a:xfrm>
                <a:off x="4973689" y="4683263"/>
                <a:ext cx="344700" cy="0"/>
              </a:xfrm>
              <a:prstGeom prst="straightConnector1">
                <a:avLst/>
              </a:prstGeom>
              <a:noFill/>
              <a:ln cap="flat" cmpd="sng" w="19050">
                <a:solidFill>
                  <a:srgbClr val="7F7F7F"/>
                </a:solidFill>
                <a:prstDash val="solid"/>
                <a:round/>
                <a:headEnd len="sm" w="sm" type="none"/>
                <a:tailEnd len="med" w="med" type="stealth"/>
              </a:ln>
            </p:spPr>
          </p:cxnSp>
        </p:grpSp>
      </p:grpSp>
      <p:grpSp>
        <p:nvGrpSpPr>
          <p:cNvPr id="2519" name="Google Shape;2519;p76"/>
          <p:cNvGrpSpPr/>
          <p:nvPr/>
        </p:nvGrpSpPr>
        <p:grpSpPr>
          <a:xfrm>
            <a:off x="6214690" y="1214698"/>
            <a:ext cx="935044" cy="4808874"/>
            <a:chOff x="4383340" y="1222898"/>
            <a:chExt cx="935044" cy="4808874"/>
          </a:xfrm>
        </p:grpSpPr>
        <p:sp>
          <p:nvSpPr>
            <p:cNvPr id="2520" name="Google Shape;2520;p76"/>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have</a:t>
              </a:r>
              <a:endParaRPr/>
            </a:p>
          </p:txBody>
        </p:sp>
        <p:grpSp>
          <p:nvGrpSpPr>
            <p:cNvPr id="2521" name="Google Shape;2521;p76"/>
            <p:cNvGrpSpPr/>
            <p:nvPr/>
          </p:nvGrpSpPr>
          <p:grpSpPr>
            <a:xfrm>
              <a:off x="4537624" y="1222898"/>
              <a:ext cx="610637" cy="4459721"/>
              <a:chOff x="4537624" y="1222898"/>
              <a:chExt cx="610637" cy="4459721"/>
            </a:xfrm>
          </p:grpSpPr>
          <p:grpSp>
            <p:nvGrpSpPr>
              <p:cNvPr id="2522" name="Google Shape;2522;p76"/>
              <p:cNvGrpSpPr/>
              <p:nvPr/>
            </p:nvGrpSpPr>
            <p:grpSpPr>
              <a:xfrm rot="5400000">
                <a:off x="4451069" y="4550399"/>
                <a:ext cx="779512" cy="265728"/>
                <a:chOff x="6223414" y="4018641"/>
                <a:chExt cx="776477" cy="280329"/>
              </a:xfrm>
            </p:grpSpPr>
            <p:grpSp>
              <p:nvGrpSpPr>
                <p:cNvPr id="2523" name="Google Shape;2523;p76"/>
                <p:cNvGrpSpPr/>
                <p:nvPr/>
              </p:nvGrpSpPr>
              <p:grpSpPr>
                <a:xfrm rot="-5400000">
                  <a:off x="6550278" y="3846238"/>
                  <a:ext cx="112131" cy="616723"/>
                  <a:chOff x="1883650" y="2468875"/>
                  <a:chExt cx="153620" cy="844910"/>
                </a:xfrm>
              </p:grpSpPr>
              <p:sp>
                <p:nvSpPr>
                  <p:cNvPr id="2524" name="Google Shape;2524;p7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5" name="Google Shape;2525;p76"/>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6" name="Google Shape;2526;p76"/>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7" name="Google Shape;2527;p7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64" name="Google Shape;2464;p76"/>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28" name="Google Shape;2528;p76"/>
              <p:cNvCxnSpPr>
                <a:endCxn id="2464"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29" name="Google Shape;2529;p76"/>
              <p:cNvCxnSpPr>
                <a:stCxn id="2464" idx="1"/>
                <a:endCxn id="2494" idx="2"/>
              </p:cNvCxnSpPr>
              <p:nvPr/>
            </p:nvCxnSpPr>
            <p:spPr>
              <a:xfrm rot="10800000">
                <a:off x="4839025" y="2247207"/>
                <a:ext cx="1800" cy="2046300"/>
              </a:xfrm>
              <a:prstGeom prst="straightConnector1">
                <a:avLst/>
              </a:prstGeom>
              <a:noFill/>
              <a:ln cap="flat" cmpd="sng" w="19050">
                <a:solidFill>
                  <a:srgbClr val="7F7F7F"/>
                </a:solidFill>
                <a:prstDash val="solid"/>
                <a:round/>
                <a:headEnd len="sm" w="sm" type="none"/>
                <a:tailEnd len="med" w="med" type="stealth"/>
              </a:ln>
            </p:spPr>
          </p:cxnSp>
          <p:sp>
            <p:nvSpPr>
              <p:cNvPr id="2494" name="Google Shape;2494;p76"/>
              <p:cNvSpPr txBox="1"/>
              <p:nvPr/>
            </p:nvSpPr>
            <p:spPr>
              <a:xfrm>
                <a:off x="4608871" y="1908680"/>
                <a:ext cx="460230" cy="338554"/>
              </a:xfrm>
              <a:prstGeom prst="rect">
                <a:avLst/>
              </a:prstGeom>
              <a:blipFill rotWithShape="1">
                <a:blip r:embed="rId3">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530" name="Google Shape;2530;p76"/>
              <p:cNvCxnSpPr>
                <a:stCxn id="2494" idx="0"/>
                <a:endCxn id="2531" idx="2"/>
              </p:cNvCxnSpPr>
              <p:nvPr/>
            </p:nvCxnSpPr>
            <p:spPr>
              <a:xfrm flipH="1" rot="10800000">
                <a:off x="4838986" y="1561580"/>
                <a:ext cx="3900" cy="347100"/>
              </a:xfrm>
              <a:prstGeom prst="straightConnector1">
                <a:avLst/>
              </a:prstGeom>
              <a:noFill/>
              <a:ln cap="flat" cmpd="sng" w="19050">
                <a:solidFill>
                  <a:srgbClr val="7F7F7F"/>
                </a:solidFill>
                <a:prstDash val="solid"/>
                <a:round/>
                <a:headEnd len="sm" w="sm" type="none"/>
                <a:tailEnd len="med" w="med" type="stealth"/>
              </a:ln>
            </p:spPr>
          </p:cxnSp>
          <p:sp>
            <p:nvSpPr>
              <p:cNvPr id="2531" name="Google Shape;2531;p76"/>
              <p:cNvSpPr txBox="1"/>
              <p:nvPr/>
            </p:nvSpPr>
            <p:spPr>
              <a:xfrm>
                <a:off x="4537624" y="1222898"/>
                <a:ext cx="610637"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any</a:t>
                </a:r>
                <a:endParaRPr i="1" sz="1600">
                  <a:solidFill>
                    <a:schemeClr val="dk1"/>
                  </a:solidFill>
                  <a:latin typeface="Calibri"/>
                  <a:ea typeface="Calibri"/>
                  <a:cs typeface="Calibri"/>
                  <a:sym typeface="Calibri"/>
                </a:endParaRPr>
              </a:p>
            </p:txBody>
          </p:sp>
        </p:grpSp>
      </p:grpSp>
      <p:grpSp>
        <p:nvGrpSpPr>
          <p:cNvPr id="2532" name="Google Shape;2532;p76"/>
          <p:cNvGrpSpPr/>
          <p:nvPr/>
        </p:nvGrpSpPr>
        <p:grpSpPr>
          <a:xfrm>
            <a:off x="5597783" y="4285307"/>
            <a:ext cx="935049" cy="1738265"/>
            <a:chOff x="4383340" y="4293507"/>
            <a:chExt cx="935049" cy="1738265"/>
          </a:xfrm>
        </p:grpSpPr>
        <p:sp>
          <p:nvSpPr>
            <p:cNvPr id="2533" name="Google Shape;2533;p76"/>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don’t</a:t>
              </a:r>
              <a:endParaRPr/>
            </a:p>
          </p:txBody>
        </p:sp>
        <p:grpSp>
          <p:nvGrpSpPr>
            <p:cNvPr id="2534" name="Google Shape;2534;p76"/>
            <p:cNvGrpSpPr/>
            <p:nvPr/>
          </p:nvGrpSpPr>
          <p:grpSpPr>
            <a:xfrm>
              <a:off x="4707961" y="4293507"/>
              <a:ext cx="610428" cy="1389112"/>
              <a:chOff x="4707961" y="4293507"/>
              <a:chExt cx="610428" cy="1389112"/>
            </a:xfrm>
          </p:grpSpPr>
          <p:grpSp>
            <p:nvGrpSpPr>
              <p:cNvPr id="2535" name="Google Shape;2535;p76"/>
              <p:cNvGrpSpPr/>
              <p:nvPr/>
            </p:nvGrpSpPr>
            <p:grpSpPr>
              <a:xfrm rot="5400000">
                <a:off x="4451069" y="4550399"/>
                <a:ext cx="779512" cy="265728"/>
                <a:chOff x="6223414" y="4018641"/>
                <a:chExt cx="776477" cy="280329"/>
              </a:xfrm>
            </p:grpSpPr>
            <p:grpSp>
              <p:nvGrpSpPr>
                <p:cNvPr id="2536" name="Google Shape;2536;p76"/>
                <p:cNvGrpSpPr/>
                <p:nvPr/>
              </p:nvGrpSpPr>
              <p:grpSpPr>
                <a:xfrm rot="-5400000">
                  <a:off x="6550278" y="3846238"/>
                  <a:ext cx="112131" cy="616723"/>
                  <a:chOff x="1883650" y="2468875"/>
                  <a:chExt cx="153620" cy="844910"/>
                </a:xfrm>
              </p:grpSpPr>
              <p:sp>
                <p:nvSpPr>
                  <p:cNvPr id="2537" name="Google Shape;2537;p7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38" name="Google Shape;2538;p76"/>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39" name="Google Shape;2539;p76"/>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40" name="Google Shape;2540;p7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41" name="Google Shape;2541;p76"/>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42" name="Google Shape;2542;p76"/>
              <p:cNvCxnSpPr>
                <a:endCxn id="2541"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43" name="Google Shape;2543;p76"/>
              <p:cNvCxnSpPr>
                <a:stCxn id="2541" idx="0"/>
              </p:cNvCxnSpPr>
              <p:nvPr/>
            </p:nvCxnSpPr>
            <p:spPr>
              <a:xfrm>
                <a:off x="4973689" y="4683263"/>
                <a:ext cx="344700" cy="0"/>
              </a:xfrm>
              <a:prstGeom prst="straightConnector1">
                <a:avLst/>
              </a:prstGeom>
              <a:noFill/>
              <a:ln cap="flat" cmpd="sng" w="19050">
                <a:solidFill>
                  <a:srgbClr val="7F7F7F"/>
                </a:solidFill>
                <a:prstDash val="solid"/>
                <a:round/>
                <a:headEnd len="sm" w="sm" type="none"/>
                <a:tailEnd len="med" w="med" type="stealth"/>
              </a:ln>
            </p:spPr>
          </p:cxnSp>
        </p:grpSp>
      </p:grpSp>
      <p:sp>
        <p:nvSpPr>
          <p:cNvPr id="2544" name="Google Shape;2544;p76"/>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9" name="Shape 2549"/>
        <p:cNvGrpSpPr/>
        <p:nvPr/>
      </p:nvGrpSpPr>
      <p:grpSpPr>
        <a:xfrm>
          <a:off x="0" y="0"/>
          <a:ext cx="0" cy="0"/>
          <a:chOff x="0" y="0"/>
          <a:chExt cx="0" cy="0"/>
        </a:xfrm>
      </p:grpSpPr>
      <p:sp>
        <p:nvSpPr>
          <p:cNvPr id="2550" name="Google Shape;2550;p77"/>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2551" name="Google Shape;2551;p77"/>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2552" name="Google Shape;2552;p77"/>
          <p:cNvGrpSpPr/>
          <p:nvPr/>
        </p:nvGrpSpPr>
        <p:grpSpPr>
          <a:xfrm rot="5400000">
            <a:off x="735936" y="4559168"/>
            <a:ext cx="779512" cy="265728"/>
            <a:chOff x="6223414" y="4018641"/>
            <a:chExt cx="776477" cy="280329"/>
          </a:xfrm>
        </p:grpSpPr>
        <p:grpSp>
          <p:nvGrpSpPr>
            <p:cNvPr id="2553" name="Google Shape;2553;p77"/>
            <p:cNvGrpSpPr/>
            <p:nvPr/>
          </p:nvGrpSpPr>
          <p:grpSpPr>
            <a:xfrm rot="-5400000">
              <a:off x="6550278" y="3846238"/>
              <a:ext cx="112131" cy="616723"/>
              <a:chOff x="1883650" y="2468875"/>
              <a:chExt cx="153620" cy="844910"/>
            </a:xfrm>
          </p:grpSpPr>
          <p:sp>
            <p:nvSpPr>
              <p:cNvPr id="2554" name="Google Shape;2554;p77"/>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5" name="Google Shape;2555;p7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6" name="Google Shape;2556;p7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7" name="Google Shape;2557;p7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58" name="Google Shape;2558;p77"/>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59" name="Google Shape;2559;p77"/>
          <p:cNvCxnSpPr>
            <a:endCxn id="2558"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60" name="Google Shape;2560;p77"/>
          <p:cNvCxnSpPr>
            <a:stCxn id="2558"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2561" name="Google Shape;2561;p77"/>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2562" name="Google Shape;2562;p77"/>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2563" name="Google Shape;2563;p77"/>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2564" name="Google Shape;2564;p77"/>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2565" name="Google Shape;2565;p77"/>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2566" name="Google Shape;2566;p77"/>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2567" name="Google Shape;2567;p77"/>
          <p:cNvGrpSpPr/>
          <p:nvPr/>
        </p:nvGrpSpPr>
        <p:grpSpPr>
          <a:xfrm rot="5400000">
            <a:off x="1343548" y="4553269"/>
            <a:ext cx="779512" cy="265728"/>
            <a:chOff x="6223414" y="4018641"/>
            <a:chExt cx="776477" cy="280329"/>
          </a:xfrm>
        </p:grpSpPr>
        <p:grpSp>
          <p:nvGrpSpPr>
            <p:cNvPr id="2568" name="Google Shape;2568;p77"/>
            <p:cNvGrpSpPr/>
            <p:nvPr/>
          </p:nvGrpSpPr>
          <p:grpSpPr>
            <a:xfrm rot="-5400000">
              <a:off x="6550278" y="3846238"/>
              <a:ext cx="112131" cy="616723"/>
              <a:chOff x="1883650" y="2468875"/>
              <a:chExt cx="153620" cy="844910"/>
            </a:xfrm>
          </p:grpSpPr>
          <p:sp>
            <p:nvSpPr>
              <p:cNvPr id="2569" name="Google Shape;2569;p77"/>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0" name="Google Shape;2570;p7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1" name="Google Shape;2571;p7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2" name="Google Shape;2572;p7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73" name="Google Shape;2573;p77"/>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74" name="Google Shape;2574;p77"/>
          <p:cNvCxnSpPr>
            <a:endCxn id="2573"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75" name="Google Shape;2575;p77"/>
          <p:cNvCxnSpPr>
            <a:stCxn id="2573"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576" name="Google Shape;2576;p77"/>
          <p:cNvGrpSpPr/>
          <p:nvPr/>
        </p:nvGrpSpPr>
        <p:grpSpPr>
          <a:xfrm rot="5400000">
            <a:off x="1938462" y="4553269"/>
            <a:ext cx="779512" cy="265728"/>
            <a:chOff x="6223414" y="4018641"/>
            <a:chExt cx="776477" cy="280329"/>
          </a:xfrm>
        </p:grpSpPr>
        <p:grpSp>
          <p:nvGrpSpPr>
            <p:cNvPr id="2577" name="Google Shape;2577;p77"/>
            <p:cNvGrpSpPr/>
            <p:nvPr/>
          </p:nvGrpSpPr>
          <p:grpSpPr>
            <a:xfrm rot="-5400000">
              <a:off x="6550278" y="3846238"/>
              <a:ext cx="112131" cy="616723"/>
              <a:chOff x="1883650" y="2468875"/>
              <a:chExt cx="153620" cy="844910"/>
            </a:xfrm>
          </p:grpSpPr>
          <p:sp>
            <p:nvSpPr>
              <p:cNvPr id="2578" name="Google Shape;2578;p77"/>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9" name="Google Shape;2579;p7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0" name="Google Shape;2580;p7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1" name="Google Shape;2581;p7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82" name="Google Shape;2582;p77"/>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83" name="Google Shape;2583;p77"/>
          <p:cNvCxnSpPr>
            <a:endCxn id="2582"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84" name="Google Shape;2584;p77"/>
          <p:cNvCxnSpPr>
            <a:stCxn id="2582"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585" name="Google Shape;2585;p77"/>
          <p:cNvGrpSpPr/>
          <p:nvPr/>
        </p:nvGrpSpPr>
        <p:grpSpPr>
          <a:xfrm rot="5400000">
            <a:off x="2548883" y="4550399"/>
            <a:ext cx="779512" cy="265728"/>
            <a:chOff x="6223414" y="4018641"/>
            <a:chExt cx="776477" cy="280329"/>
          </a:xfrm>
        </p:grpSpPr>
        <p:grpSp>
          <p:nvGrpSpPr>
            <p:cNvPr id="2586" name="Google Shape;2586;p77"/>
            <p:cNvGrpSpPr/>
            <p:nvPr/>
          </p:nvGrpSpPr>
          <p:grpSpPr>
            <a:xfrm rot="-5400000">
              <a:off x="6550278" y="3846238"/>
              <a:ext cx="112131" cy="616723"/>
              <a:chOff x="1883650" y="2468875"/>
              <a:chExt cx="153620" cy="844910"/>
            </a:xfrm>
          </p:grpSpPr>
          <p:sp>
            <p:nvSpPr>
              <p:cNvPr id="2587" name="Google Shape;2587;p77"/>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8" name="Google Shape;2588;p7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9" name="Google Shape;2589;p7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0" name="Google Shape;2590;p7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91" name="Google Shape;2591;p77"/>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92" name="Google Shape;2592;p77"/>
          <p:cNvCxnSpPr>
            <a:endCxn id="2591"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93" name="Google Shape;2593;p77"/>
          <p:cNvCxnSpPr>
            <a:stCxn id="2591" idx="0"/>
            <a:endCxn id="2594"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2595" name="Google Shape;2595;p77"/>
          <p:cNvGrpSpPr/>
          <p:nvPr/>
        </p:nvGrpSpPr>
        <p:grpSpPr>
          <a:xfrm rot="5400000">
            <a:off x="3854066" y="4550399"/>
            <a:ext cx="779512" cy="265728"/>
            <a:chOff x="6223414" y="4018641"/>
            <a:chExt cx="776477" cy="280329"/>
          </a:xfrm>
        </p:grpSpPr>
        <p:grpSp>
          <p:nvGrpSpPr>
            <p:cNvPr id="2596" name="Google Shape;2596;p77"/>
            <p:cNvGrpSpPr/>
            <p:nvPr/>
          </p:nvGrpSpPr>
          <p:grpSpPr>
            <a:xfrm rot="-5400000">
              <a:off x="6550278" y="3846238"/>
              <a:ext cx="112131" cy="616723"/>
              <a:chOff x="1883650" y="2468875"/>
              <a:chExt cx="153620" cy="844910"/>
            </a:xfrm>
          </p:grpSpPr>
          <p:sp>
            <p:nvSpPr>
              <p:cNvPr id="2597" name="Google Shape;2597;p77"/>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8" name="Google Shape;2598;p7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9" name="Google Shape;2599;p77"/>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0" name="Google Shape;2600;p77"/>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94" name="Google Shape;2594;p7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601" name="Google Shape;2601;p77"/>
          <p:cNvCxnSpPr>
            <a:endCxn id="2594"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602" name="Google Shape;2602;p77"/>
          <p:cNvCxnSpPr>
            <a:stCxn id="2594" idx="0"/>
          </p:cNvCxnSpPr>
          <p:nvPr/>
        </p:nvCxnSpPr>
        <p:spPr>
          <a:xfrm>
            <a:off x="4376686" y="4683263"/>
            <a:ext cx="344700" cy="0"/>
          </a:xfrm>
          <a:prstGeom prst="straightConnector1">
            <a:avLst/>
          </a:prstGeom>
          <a:noFill/>
          <a:ln cap="flat" cmpd="sng" w="19050">
            <a:solidFill>
              <a:srgbClr val="7F7F7F"/>
            </a:solidFill>
            <a:prstDash val="solid"/>
            <a:round/>
            <a:headEnd len="sm" w="sm" type="none"/>
            <a:tailEnd len="med" w="med" type="stealth"/>
          </a:ln>
        </p:spPr>
      </p:cxnSp>
      <p:sp>
        <p:nvSpPr>
          <p:cNvPr id="2603" name="Google Shape;2603;p77"/>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2604" name="Google Shape;2604;p77"/>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605" name="Google Shape;2605;p77"/>
          <p:cNvCxnSpPr>
            <a:stCxn id="2558" idx="1"/>
            <a:endCxn id="2606"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cxnSp>
        <p:nvCxnSpPr>
          <p:cNvPr id="2607" name="Google Shape;2607;p77"/>
          <p:cNvCxnSpPr>
            <a:stCxn id="2573" idx="1"/>
            <a:endCxn id="2608"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2609" name="Google Shape;2609;p77"/>
          <p:cNvCxnSpPr>
            <a:stCxn id="2582" idx="1"/>
            <a:endCxn id="2610"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2611" name="Google Shape;2611;p77"/>
          <p:cNvCxnSpPr>
            <a:stCxn id="2591" idx="1"/>
            <a:endCxn id="2612"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2606" name="Google Shape;2606;p77"/>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8" name="Google Shape;2608;p77"/>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0" name="Google Shape;2610;p77"/>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2" name="Google Shape;2612;p77"/>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613" name="Google Shape;2613;p77"/>
          <p:cNvCxnSpPr>
            <a:stCxn id="2614" idx="1"/>
            <a:endCxn id="2612" idx="4"/>
          </p:cNvCxnSpPr>
          <p:nvPr/>
        </p:nvCxnSpPr>
        <p:spPr>
          <a:xfrm rot="10800000">
            <a:off x="3001944" y="3574128"/>
            <a:ext cx="4277100" cy="707100"/>
          </a:xfrm>
          <a:prstGeom prst="straightConnector1">
            <a:avLst/>
          </a:prstGeom>
          <a:noFill/>
          <a:ln cap="flat" cmpd="sng" w="19050">
            <a:solidFill>
              <a:srgbClr val="7F7F7F"/>
            </a:solidFill>
            <a:prstDash val="solid"/>
            <a:round/>
            <a:headEnd len="sm" w="sm" type="none"/>
            <a:tailEnd len="med" w="med" type="stealth"/>
          </a:ln>
        </p:spPr>
      </p:cxnSp>
      <p:cxnSp>
        <p:nvCxnSpPr>
          <p:cNvPr id="2615" name="Google Shape;2615;p77"/>
          <p:cNvCxnSpPr>
            <a:stCxn id="2614" idx="1"/>
            <a:endCxn id="2610" idx="4"/>
          </p:cNvCxnSpPr>
          <p:nvPr/>
        </p:nvCxnSpPr>
        <p:spPr>
          <a:xfrm rot="10800000">
            <a:off x="2397744" y="3574128"/>
            <a:ext cx="4881300" cy="707100"/>
          </a:xfrm>
          <a:prstGeom prst="straightConnector1">
            <a:avLst/>
          </a:prstGeom>
          <a:noFill/>
          <a:ln cap="flat" cmpd="sng" w="19050">
            <a:solidFill>
              <a:srgbClr val="7F7F7F"/>
            </a:solidFill>
            <a:prstDash val="solid"/>
            <a:round/>
            <a:headEnd len="sm" w="sm" type="none"/>
            <a:tailEnd len="med" w="med" type="stealth"/>
          </a:ln>
        </p:spPr>
      </p:cxnSp>
      <p:cxnSp>
        <p:nvCxnSpPr>
          <p:cNvPr id="2616" name="Google Shape;2616;p77"/>
          <p:cNvCxnSpPr>
            <a:stCxn id="2614" idx="1"/>
            <a:endCxn id="2608" idx="3"/>
          </p:cNvCxnSpPr>
          <p:nvPr/>
        </p:nvCxnSpPr>
        <p:spPr>
          <a:xfrm rot="10800000">
            <a:off x="1776744" y="3611928"/>
            <a:ext cx="5502300" cy="669300"/>
          </a:xfrm>
          <a:prstGeom prst="straightConnector1">
            <a:avLst/>
          </a:prstGeom>
          <a:noFill/>
          <a:ln cap="flat" cmpd="sng" w="19050">
            <a:solidFill>
              <a:srgbClr val="7F7F7F"/>
            </a:solidFill>
            <a:prstDash val="solid"/>
            <a:round/>
            <a:headEnd len="sm" w="sm" type="none"/>
            <a:tailEnd len="med" w="med" type="stealth"/>
          </a:ln>
        </p:spPr>
      </p:cxnSp>
      <p:cxnSp>
        <p:nvCxnSpPr>
          <p:cNvPr id="2617" name="Google Shape;2617;p77"/>
          <p:cNvCxnSpPr>
            <a:stCxn id="2614" idx="1"/>
            <a:endCxn id="2606" idx="3"/>
          </p:cNvCxnSpPr>
          <p:nvPr/>
        </p:nvCxnSpPr>
        <p:spPr>
          <a:xfrm rot="10800000">
            <a:off x="1172544" y="3611928"/>
            <a:ext cx="6106500" cy="669300"/>
          </a:xfrm>
          <a:prstGeom prst="straightConnector1">
            <a:avLst/>
          </a:prstGeom>
          <a:noFill/>
          <a:ln cap="flat" cmpd="sng" w="19050">
            <a:solidFill>
              <a:srgbClr val="7F7F7F"/>
            </a:solidFill>
            <a:prstDash val="solid"/>
            <a:round/>
            <a:headEnd len="sm" w="sm" type="none"/>
            <a:tailEnd len="med" w="med" type="stealth"/>
          </a:ln>
        </p:spPr>
      </p:cxnSp>
      <p:sp>
        <p:nvSpPr>
          <p:cNvPr id="2618" name="Google Shape;2618;p77"/>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2619" name="Google Shape;2619;p77"/>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2620" name="Google Shape;2620;p77"/>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2621" name="Google Shape;2621;p77"/>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622" name="Google Shape;2622;p77"/>
          <p:cNvCxnSpPr/>
          <p:nvPr/>
        </p:nvCxnSpPr>
        <p:spPr>
          <a:xfrm flipH="1" rot="10800000">
            <a:off x="1132705" y="2768307"/>
            <a:ext cx="2263" cy="752816"/>
          </a:xfrm>
          <a:prstGeom prst="straightConnector1">
            <a:avLst/>
          </a:prstGeom>
          <a:noFill/>
          <a:ln cap="flat" cmpd="sng" w="19050">
            <a:solidFill>
              <a:srgbClr val="7F7F7F"/>
            </a:solidFill>
            <a:prstDash val="solid"/>
            <a:round/>
            <a:headEnd len="sm" w="sm" type="none"/>
            <a:tailEnd len="med" w="med" type="stealth"/>
          </a:ln>
        </p:spPr>
      </p:cxnSp>
      <p:cxnSp>
        <p:nvCxnSpPr>
          <p:cNvPr id="2623" name="Google Shape;2623;p77"/>
          <p:cNvCxnSpPr/>
          <p:nvPr/>
        </p:nvCxnSpPr>
        <p:spPr>
          <a:xfrm flipH="1" rot="10800000">
            <a:off x="1737059" y="2759060"/>
            <a:ext cx="1705" cy="762062"/>
          </a:xfrm>
          <a:prstGeom prst="straightConnector1">
            <a:avLst/>
          </a:prstGeom>
          <a:noFill/>
          <a:ln cap="flat" cmpd="sng" w="19050">
            <a:solidFill>
              <a:srgbClr val="7F7F7F"/>
            </a:solidFill>
            <a:prstDash val="solid"/>
            <a:round/>
            <a:headEnd len="sm" w="sm" type="none"/>
            <a:tailEnd len="med" w="med" type="stealth"/>
          </a:ln>
        </p:spPr>
      </p:cxnSp>
      <p:cxnSp>
        <p:nvCxnSpPr>
          <p:cNvPr id="2624" name="Google Shape;2624;p77"/>
          <p:cNvCxnSpPr/>
          <p:nvPr/>
        </p:nvCxnSpPr>
        <p:spPr>
          <a:xfrm flipH="1" rot="10800000">
            <a:off x="2341413" y="2759060"/>
            <a:ext cx="1147" cy="762062"/>
          </a:xfrm>
          <a:prstGeom prst="straightConnector1">
            <a:avLst/>
          </a:prstGeom>
          <a:noFill/>
          <a:ln cap="flat" cmpd="sng" w="19050">
            <a:solidFill>
              <a:srgbClr val="7F7F7F"/>
            </a:solidFill>
            <a:prstDash val="solid"/>
            <a:round/>
            <a:headEnd len="sm" w="sm" type="none"/>
            <a:tailEnd len="med" w="med" type="stealth"/>
          </a:ln>
        </p:spPr>
      </p:cxnSp>
      <p:cxnSp>
        <p:nvCxnSpPr>
          <p:cNvPr id="2625" name="Google Shape;2625;p77"/>
          <p:cNvCxnSpPr/>
          <p:nvPr/>
        </p:nvCxnSpPr>
        <p:spPr>
          <a:xfrm flipH="1" rot="10800000">
            <a:off x="2945767" y="2759060"/>
            <a:ext cx="589" cy="762062"/>
          </a:xfrm>
          <a:prstGeom prst="straightConnector1">
            <a:avLst/>
          </a:prstGeom>
          <a:noFill/>
          <a:ln cap="flat" cmpd="sng" w="19050">
            <a:solidFill>
              <a:srgbClr val="7F7F7F"/>
            </a:solidFill>
            <a:prstDash val="solid"/>
            <a:round/>
            <a:headEnd len="sm" w="sm" type="none"/>
            <a:tailEnd len="med" w="med" type="stealth"/>
          </a:ln>
        </p:spPr>
      </p:cxnSp>
      <p:grpSp>
        <p:nvGrpSpPr>
          <p:cNvPr id="2626" name="Google Shape;2626;p77"/>
          <p:cNvGrpSpPr/>
          <p:nvPr/>
        </p:nvGrpSpPr>
        <p:grpSpPr>
          <a:xfrm rot="5400000">
            <a:off x="1768445" y="1361999"/>
            <a:ext cx="779512" cy="265728"/>
            <a:chOff x="6223414" y="4018641"/>
            <a:chExt cx="776477" cy="280329"/>
          </a:xfrm>
        </p:grpSpPr>
        <p:grpSp>
          <p:nvGrpSpPr>
            <p:cNvPr id="2627" name="Google Shape;2627;p77"/>
            <p:cNvGrpSpPr/>
            <p:nvPr/>
          </p:nvGrpSpPr>
          <p:grpSpPr>
            <a:xfrm rot="-5400000">
              <a:off x="6550278" y="3846238"/>
              <a:ext cx="112131" cy="616723"/>
              <a:chOff x="1883650" y="2468875"/>
              <a:chExt cx="153620" cy="844910"/>
            </a:xfrm>
          </p:grpSpPr>
          <p:sp>
            <p:nvSpPr>
              <p:cNvPr id="2628" name="Google Shape;2628;p77"/>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29" name="Google Shape;2629;p7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30" name="Google Shape;2630;p7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31" name="Google Shape;2631;p7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32" name="Google Shape;2632;p77"/>
            <p:cNvSpPr/>
            <p:nvPr/>
          </p:nvSpPr>
          <p:spPr>
            <a:xfrm>
              <a:off x="6223414" y="4018641"/>
              <a:ext cx="776477" cy="280329"/>
            </a:xfrm>
            <a:prstGeom prst="roundRect">
              <a:avLst>
                <a:gd fmla="val 16667" name="adj"/>
              </a:avLst>
            </a:prstGeom>
            <a:no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33" name="Google Shape;2633;p77"/>
          <p:cNvSpPr txBox="1"/>
          <p:nvPr/>
        </p:nvSpPr>
        <p:spPr>
          <a:xfrm>
            <a:off x="2177717" y="1155443"/>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output</a:t>
            </a:r>
            <a:endParaRPr/>
          </a:p>
        </p:txBody>
      </p:sp>
      <p:cxnSp>
        <p:nvCxnSpPr>
          <p:cNvPr id="2634" name="Google Shape;2634;p77"/>
          <p:cNvCxnSpPr>
            <a:endCxn id="2635" idx="1"/>
          </p:cNvCxnSpPr>
          <p:nvPr/>
        </p:nvCxnSpPr>
        <p:spPr>
          <a:xfrm>
            <a:off x="2298990" y="1788178"/>
            <a:ext cx="4748100" cy="277500"/>
          </a:xfrm>
          <a:prstGeom prst="straightConnector1">
            <a:avLst/>
          </a:prstGeom>
          <a:noFill/>
          <a:ln cap="flat" cmpd="sng" w="19050">
            <a:solidFill>
              <a:srgbClr val="7F7F7F"/>
            </a:solidFill>
            <a:prstDash val="solid"/>
            <a:round/>
            <a:headEnd len="sm" w="sm" type="none"/>
            <a:tailEnd len="med" w="med" type="stealth"/>
          </a:ln>
        </p:spPr>
      </p:cxnSp>
      <p:sp>
        <p:nvSpPr>
          <p:cNvPr id="2636" name="Google Shape;2636;p77"/>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grpSp>
        <p:nvGrpSpPr>
          <p:cNvPr id="2637" name="Google Shape;2637;p77"/>
          <p:cNvGrpSpPr/>
          <p:nvPr/>
        </p:nvGrpSpPr>
        <p:grpSpPr>
          <a:xfrm rot="5400000">
            <a:off x="4451069" y="4550399"/>
            <a:ext cx="779512" cy="265728"/>
            <a:chOff x="6223414" y="4018641"/>
            <a:chExt cx="776477" cy="280329"/>
          </a:xfrm>
        </p:grpSpPr>
        <p:grpSp>
          <p:nvGrpSpPr>
            <p:cNvPr id="2638" name="Google Shape;2638;p77"/>
            <p:cNvGrpSpPr/>
            <p:nvPr/>
          </p:nvGrpSpPr>
          <p:grpSpPr>
            <a:xfrm rot="-5400000">
              <a:off x="6550278" y="3846238"/>
              <a:ext cx="112131" cy="616723"/>
              <a:chOff x="1883650" y="2468875"/>
              <a:chExt cx="153620" cy="844910"/>
            </a:xfrm>
          </p:grpSpPr>
          <p:sp>
            <p:nvSpPr>
              <p:cNvPr id="2639" name="Google Shape;2639;p77"/>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0" name="Google Shape;2640;p7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1" name="Google Shape;2641;p77"/>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2" name="Google Shape;2642;p77"/>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43" name="Google Shape;2643;p7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644" name="Google Shape;2644;p77"/>
          <p:cNvCxnSpPr>
            <a:endCxn id="2643"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645" name="Google Shape;2645;p77"/>
          <p:cNvCxnSpPr>
            <a:stCxn id="2643" idx="0"/>
          </p:cNvCxnSpPr>
          <p:nvPr/>
        </p:nvCxnSpPr>
        <p:spPr>
          <a:xfrm>
            <a:off x="4973689" y="4683263"/>
            <a:ext cx="344700" cy="0"/>
          </a:xfrm>
          <a:prstGeom prst="straightConnector1">
            <a:avLst/>
          </a:prstGeom>
          <a:noFill/>
          <a:ln cap="flat" cmpd="sng" w="19050">
            <a:solidFill>
              <a:srgbClr val="7F7F7F"/>
            </a:solidFill>
            <a:prstDash val="solid"/>
            <a:round/>
            <a:headEnd len="sm" w="sm" type="none"/>
            <a:tailEnd len="med" w="med" type="stealth"/>
          </a:ln>
        </p:spPr>
      </p:cxnSp>
      <p:sp>
        <p:nvSpPr>
          <p:cNvPr id="2646" name="Google Shape;2646;p77"/>
          <p:cNvSpPr txBox="1"/>
          <p:nvPr/>
        </p:nvSpPr>
        <p:spPr>
          <a:xfrm>
            <a:off x="4995276" y="56891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nvGrpSpPr>
          <p:cNvPr id="2647" name="Google Shape;2647;p77"/>
          <p:cNvGrpSpPr/>
          <p:nvPr/>
        </p:nvGrpSpPr>
        <p:grpSpPr>
          <a:xfrm rot="5400000">
            <a:off x="5063005" y="4546299"/>
            <a:ext cx="779512" cy="265728"/>
            <a:chOff x="6223414" y="4018641"/>
            <a:chExt cx="776477" cy="280329"/>
          </a:xfrm>
        </p:grpSpPr>
        <p:grpSp>
          <p:nvGrpSpPr>
            <p:cNvPr id="2648" name="Google Shape;2648;p77"/>
            <p:cNvGrpSpPr/>
            <p:nvPr/>
          </p:nvGrpSpPr>
          <p:grpSpPr>
            <a:xfrm rot="-5400000">
              <a:off x="6550278" y="3846238"/>
              <a:ext cx="112131" cy="616723"/>
              <a:chOff x="1883650" y="2468875"/>
              <a:chExt cx="153620" cy="844910"/>
            </a:xfrm>
          </p:grpSpPr>
          <p:sp>
            <p:nvSpPr>
              <p:cNvPr id="2649" name="Google Shape;2649;p77"/>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0" name="Google Shape;2650;p7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1" name="Google Shape;2651;p77"/>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2" name="Google Shape;2652;p77"/>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53" name="Google Shape;2653;p7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654" name="Google Shape;2654;p77"/>
          <p:cNvCxnSpPr>
            <a:endCxn id="2653" idx="3"/>
          </p:cNvCxnSpPr>
          <p:nvPr/>
        </p:nvCxnSpPr>
        <p:spPr>
          <a:xfrm rot="10800000">
            <a:off x="5452761" y="50689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655" name="Google Shape;2655;p77"/>
          <p:cNvCxnSpPr>
            <a:stCxn id="2653" idx="0"/>
          </p:cNvCxnSpPr>
          <p:nvPr/>
        </p:nvCxnSpPr>
        <p:spPr>
          <a:xfrm>
            <a:off x="5585625" y="4679163"/>
            <a:ext cx="344700" cy="0"/>
          </a:xfrm>
          <a:prstGeom prst="straightConnector1">
            <a:avLst/>
          </a:prstGeom>
          <a:noFill/>
          <a:ln cap="flat" cmpd="sng" w="19050">
            <a:solidFill>
              <a:srgbClr val="7F7F7F"/>
            </a:solidFill>
            <a:prstDash val="solid"/>
            <a:round/>
            <a:headEnd len="sm" w="sm" type="none"/>
            <a:tailEnd len="med" w="med" type="stealth"/>
          </a:ln>
        </p:spPr>
      </p:cxnSp>
      <p:sp>
        <p:nvSpPr>
          <p:cNvPr id="2656" name="Google Shape;2656;p77"/>
          <p:cNvSpPr txBox="1"/>
          <p:nvPr/>
        </p:nvSpPr>
        <p:spPr>
          <a:xfrm>
            <a:off x="5597783" y="56850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don’t</a:t>
            </a:r>
            <a:endParaRPr/>
          </a:p>
        </p:txBody>
      </p:sp>
      <p:grpSp>
        <p:nvGrpSpPr>
          <p:cNvPr id="2657" name="Google Shape;2657;p77"/>
          <p:cNvGrpSpPr/>
          <p:nvPr/>
        </p:nvGrpSpPr>
        <p:grpSpPr>
          <a:xfrm rot="5400000">
            <a:off x="5665512" y="4542199"/>
            <a:ext cx="779512" cy="265728"/>
            <a:chOff x="6223414" y="4018641"/>
            <a:chExt cx="776477" cy="280329"/>
          </a:xfrm>
        </p:grpSpPr>
        <p:grpSp>
          <p:nvGrpSpPr>
            <p:cNvPr id="2658" name="Google Shape;2658;p77"/>
            <p:cNvGrpSpPr/>
            <p:nvPr/>
          </p:nvGrpSpPr>
          <p:grpSpPr>
            <a:xfrm rot="-5400000">
              <a:off x="6550278" y="3846238"/>
              <a:ext cx="112131" cy="616723"/>
              <a:chOff x="1883650" y="2468875"/>
              <a:chExt cx="153620" cy="844910"/>
            </a:xfrm>
          </p:grpSpPr>
          <p:sp>
            <p:nvSpPr>
              <p:cNvPr id="2659" name="Google Shape;2659;p77"/>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0" name="Google Shape;2660;p7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1" name="Google Shape;2661;p77"/>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2" name="Google Shape;2662;p77"/>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63" name="Google Shape;2663;p7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664" name="Google Shape;2664;p77"/>
          <p:cNvCxnSpPr>
            <a:endCxn id="2663" idx="3"/>
          </p:cNvCxnSpPr>
          <p:nvPr/>
        </p:nvCxnSpPr>
        <p:spPr>
          <a:xfrm rot="10800000">
            <a:off x="6055268" y="50648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665" name="Google Shape;2665;p77"/>
          <p:cNvCxnSpPr>
            <a:stCxn id="2663" idx="0"/>
          </p:cNvCxnSpPr>
          <p:nvPr/>
        </p:nvCxnSpPr>
        <p:spPr>
          <a:xfrm>
            <a:off x="6188132" y="4675063"/>
            <a:ext cx="344700" cy="0"/>
          </a:xfrm>
          <a:prstGeom prst="straightConnector1">
            <a:avLst/>
          </a:prstGeom>
          <a:noFill/>
          <a:ln cap="flat" cmpd="sng" w="19050">
            <a:solidFill>
              <a:srgbClr val="7F7F7F"/>
            </a:solidFill>
            <a:prstDash val="solid"/>
            <a:round/>
            <a:headEnd len="sm" w="sm" type="none"/>
            <a:tailEnd len="med" w="med" type="stealth"/>
          </a:ln>
        </p:spPr>
      </p:cxnSp>
      <p:sp>
        <p:nvSpPr>
          <p:cNvPr id="2666" name="Google Shape;2666;p77"/>
          <p:cNvSpPr txBox="1"/>
          <p:nvPr/>
        </p:nvSpPr>
        <p:spPr>
          <a:xfrm>
            <a:off x="6214690" y="56850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have</a:t>
            </a:r>
            <a:endParaRPr/>
          </a:p>
        </p:txBody>
      </p:sp>
      <p:grpSp>
        <p:nvGrpSpPr>
          <p:cNvPr id="2667" name="Google Shape;2667;p77"/>
          <p:cNvGrpSpPr/>
          <p:nvPr/>
        </p:nvGrpSpPr>
        <p:grpSpPr>
          <a:xfrm rot="5400000">
            <a:off x="6282419" y="4542199"/>
            <a:ext cx="779512" cy="265728"/>
            <a:chOff x="6223414" y="4018641"/>
            <a:chExt cx="776477" cy="280329"/>
          </a:xfrm>
        </p:grpSpPr>
        <p:grpSp>
          <p:nvGrpSpPr>
            <p:cNvPr id="2668" name="Google Shape;2668;p77"/>
            <p:cNvGrpSpPr/>
            <p:nvPr/>
          </p:nvGrpSpPr>
          <p:grpSpPr>
            <a:xfrm rot="-5400000">
              <a:off x="6550278" y="3846238"/>
              <a:ext cx="112131" cy="616723"/>
              <a:chOff x="1883650" y="2468875"/>
              <a:chExt cx="153620" cy="844910"/>
            </a:xfrm>
          </p:grpSpPr>
          <p:sp>
            <p:nvSpPr>
              <p:cNvPr id="2669" name="Google Shape;2669;p77"/>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0" name="Google Shape;2670;p7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1" name="Google Shape;2671;p77"/>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2" name="Google Shape;2672;p77"/>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73" name="Google Shape;2673;p7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674" name="Google Shape;2674;p77"/>
          <p:cNvCxnSpPr>
            <a:endCxn id="2673" idx="3"/>
          </p:cNvCxnSpPr>
          <p:nvPr/>
        </p:nvCxnSpPr>
        <p:spPr>
          <a:xfrm rot="10800000">
            <a:off x="6672175" y="50648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675" name="Google Shape;2675;p77"/>
          <p:cNvCxnSpPr>
            <a:stCxn id="2673" idx="0"/>
          </p:cNvCxnSpPr>
          <p:nvPr/>
        </p:nvCxnSpPr>
        <p:spPr>
          <a:xfrm>
            <a:off x="6805039" y="467506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676" name="Google Shape;2676;p77"/>
          <p:cNvGrpSpPr/>
          <p:nvPr/>
        </p:nvGrpSpPr>
        <p:grpSpPr>
          <a:xfrm>
            <a:off x="6821559" y="1210619"/>
            <a:ext cx="935044" cy="4808874"/>
            <a:chOff x="4383340" y="1222898"/>
            <a:chExt cx="935044" cy="4808874"/>
          </a:xfrm>
        </p:grpSpPr>
        <p:sp>
          <p:nvSpPr>
            <p:cNvPr id="2677" name="Google Shape;2677;p77"/>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any</a:t>
              </a:r>
              <a:endParaRPr/>
            </a:p>
          </p:txBody>
        </p:sp>
        <p:grpSp>
          <p:nvGrpSpPr>
            <p:cNvPr id="2678" name="Google Shape;2678;p77"/>
            <p:cNvGrpSpPr/>
            <p:nvPr/>
          </p:nvGrpSpPr>
          <p:grpSpPr>
            <a:xfrm>
              <a:off x="4407425" y="1222898"/>
              <a:ext cx="859404" cy="4459721"/>
              <a:chOff x="4407425" y="1222898"/>
              <a:chExt cx="859404" cy="4459721"/>
            </a:xfrm>
          </p:grpSpPr>
          <p:grpSp>
            <p:nvGrpSpPr>
              <p:cNvPr id="2679" name="Google Shape;2679;p77"/>
              <p:cNvGrpSpPr/>
              <p:nvPr/>
            </p:nvGrpSpPr>
            <p:grpSpPr>
              <a:xfrm rot="5400000">
                <a:off x="4451069" y="4550399"/>
                <a:ext cx="779512" cy="265728"/>
                <a:chOff x="6223414" y="4018641"/>
                <a:chExt cx="776477" cy="280329"/>
              </a:xfrm>
            </p:grpSpPr>
            <p:grpSp>
              <p:nvGrpSpPr>
                <p:cNvPr id="2680" name="Google Shape;2680;p77"/>
                <p:cNvGrpSpPr/>
                <p:nvPr/>
              </p:nvGrpSpPr>
              <p:grpSpPr>
                <a:xfrm rot="-5400000">
                  <a:off x="6550278" y="3846238"/>
                  <a:ext cx="112131" cy="616723"/>
                  <a:chOff x="1883650" y="2468875"/>
                  <a:chExt cx="153620" cy="844910"/>
                </a:xfrm>
              </p:grpSpPr>
              <p:sp>
                <p:nvSpPr>
                  <p:cNvPr id="2681" name="Google Shape;2681;p77"/>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2" name="Google Shape;2682;p7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3" name="Google Shape;2683;p77"/>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4" name="Google Shape;2684;p77"/>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14" name="Google Shape;2614;p7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685" name="Google Shape;2685;p77"/>
              <p:cNvCxnSpPr>
                <a:endCxn id="2614"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686" name="Google Shape;2686;p77"/>
              <p:cNvCxnSpPr>
                <a:stCxn id="2614" idx="1"/>
                <a:endCxn id="2635" idx="2"/>
              </p:cNvCxnSpPr>
              <p:nvPr/>
            </p:nvCxnSpPr>
            <p:spPr>
              <a:xfrm rot="10800000">
                <a:off x="4839025" y="2247207"/>
                <a:ext cx="1800" cy="2046300"/>
              </a:xfrm>
              <a:prstGeom prst="straightConnector1">
                <a:avLst/>
              </a:prstGeom>
              <a:noFill/>
              <a:ln cap="flat" cmpd="sng" w="19050">
                <a:solidFill>
                  <a:srgbClr val="7F7F7F"/>
                </a:solidFill>
                <a:prstDash val="solid"/>
                <a:round/>
                <a:headEnd len="sm" w="sm" type="none"/>
                <a:tailEnd len="med" w="med" type="stealth"/>
              </a:ln>
            </p:spPr>
          </p:cxnSp>
          <p:sp>
            <p:nvSpPr>
              <p:cNvPr id="2635" name="Google Shape;2635;p77"/>
              <p:cNvSpPr txBox="1"/>
              <p:nvPr/>
            </p:nvSpPr>
            <p:spPr>
              <a:xfrm>
                <a:off x="4608871" y="1908680"/>
                <a:ext cx="460230" cy="338554"/>
              </a:xfrm>
              <a:prstGeom prst="rect">
                <a:avLst/>
              </a:prstGeom>
              <a:blipFill rotWithShape="1">
                <a:blip r:embed="rId3">
                  <a:alphaModFix/>
                </a:blip>
                <a:stretch>
                  <a:fillRect b="-1428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687" name="Google Shape;2687;p77"/>
              <p:cNvCxnSpPr>
                <a:stCxn id="2635" idx="0"/>
                <a:endCxn id="2688" idx="2"/>
              </p:cNvCxnSpPr>
              <p:nvPr/>
            </p:nvCxnSpPr>
            <p:spPr>
              <a:xfrm rot="10800000">
                <a:off x="4837186" y="1561580"/>
                <a:ext cx="1800" cy="347100"/>
              </a:xfrm>
              <a:prstGeom prst="straightConnector1">
                <a:avLst/>
              </a:prstGeom>
              <a:noFill/>
              <a:ln cap="flat" cmpd="sng" w="19050">
                <a:solidFill>
                  <a:srgbClr val="7F7F7F"/>
                </a:solidFill>
                <a:prstDash val="solid"/>
                <a:round/>
                <a:headEnd len="sm" w="sm" type="none"/>
                <a:tailEnd len="med" w="med" type="stealth"/>
              </a:ln>
            </p:spPr>
          </p:cxnSp>
          <p:sp>
            <p:nvSpPr>
              <p:cNvPr id="2688" name="Google Shape;2688;p77"/>
              <p:cNvSpPr txBox="1"/>
              <p:nvPr/>
            </p:nvSpPr>
            <p:spPr>
              <a:xfrm>
                <a:off x="4407425" y="1222898"/>
                <a:ext cx="85940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money</a:t>
                </a:r>
                <a:endParaRPr i="1" sz="1600">
                  <a:solidFill>
                    <a:schemeClr val="dk1"/>
                  </a:solidFill>
                  <a:latin typeface="Calibri"/>
                  <a:ea typeface="Calibri"/>
                  <a:cs typeface="Calibri"/>
                  <a:sym typeface="Calibri"/>
                </a:endParaRPr>
              </a:p>
            </p:txBody>
          </p:sp>
        </p:grpSp>
      </p:grpSp>
      <p:cxnSp>
        <p:nvCxnSpPr>
          <p:cNvPr id="2689" name="Google Shape;2689;p77"/>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2690" name="Google Shape;2690;p77"/>
          <p:cNvSpPr/>
          <p:nvPr/>
        </p:nvSpPr>
        <p:spPr>
          <a:xfrm>
            <a:off x="1066886" y="2713341"/>
            <a:ext cx="136163" cy="54966"/>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691" name="Google Shape;2691;p77"/>
          <p:cNvSpPr/>
          <p:nvPr/>
        </p:nvSpPr>
        <p:spPr>
          <a:xfrm>
            <a:off x="1670682" y="2713341"/>
            <a:ext cx="141965"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692" name="Google Shape;2692;p77"/>
          <p:cNvSpPr/>
          <p:nvPr/>
        </p:nvSpPr>
        <p:spPr>
          <a:xfrm>
            <a:off x="2274479" y="2429143"/>
            <a:ext cx="123220"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693" name="Google Shape;2693;p77"/>
          <p:cNvSpPr/>
          <p:nvPr/>
        </p:nvSpPr>
        <p:spPr>
          <a:xfrm>
            <a:off x="2878275" y="2429143"/>
            <a:ext cx="123778"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cxnSp>
        <p:nvCxnSpPr>
          <p:cNvPr id="2694" name="Google Shape;2694;p77"/>
          <p:cNvCxnSpPr>
            <a:stCxn id="2690" idx="0"/>
          </p:cNvCxnSpPr>
          <p:nvPr/>
        </p:nvCxnSpPr>
        <p:spPr>
          <a:xfrm flipH="1" rot="10800000">
            <a:off x="1134968" y="1884741"/>
            <a:ext cx="1023300" cy="828600"/>
          </a:xfrm>
          <a:prstGeom prst="straightConnector1">
            <a:avLst/>
          </a:prstGeom>
          <a:noFill/>
          <a:ln cap="flat" cmpd="sng" w="19050">
            <a:solidFill>
              <a:srgbClr val="7F7F7F"/>
            </a:solidFill>
            <a:prstDash val="dot"/>
            <a:round/>
            <a:headEnd len="sm" w="sm" type="none"/>
            <a:tailEnd len="med" w="med" type="stealth"/>
          </a:ln>
        </p:spPr>
      </p:cxnSp>
      <p:cxnSp>
        <p:nvCxnSpPr>
          <p:cNvPr id="2695" name="Google Shape;2695;p77"/>
          <p:cNvCxnSpPr>
            <a:stCxn id="2691" idx="0"/>
          </p:cNvCxnSpPr>
          <p:nvPr/>
        </p:nvCxnSpPr>
        <p:spPr>
          <a:xfrm flipH="1" rot="10800000">
            <a:off x="1741665" y="1884741"/>
            <a:ext cx="416400" cy="828600"/>
          </a:xfrm>
          <a:prstGeom prst="straightConnector1">
            <a:avLst/>
          </a:prstGeom>
          <a:noFill/>
          <a:ln cap="flat" cmpd="sng" w="19050">
            <a:solidFill>
              <a:srgbClr val="7F7F7F"/>
            </a:solidFill>
            <a:prstDash val="dot"/>
            <a:round/>
            <a:headEnd len="sm" w="sm" type="none"/>
            <a:tailEnd len="med" w="med" type="stealth"/>
          </a:ln>
        </p:spPr>
      </p:cxnSp>
      <p:cxnSp>
        <p:nvCxnSpPr>
          <p:cNvPr id="2696" name="Google Shape;2696;p77"/>
          <p:cNvCxnSpPr>
            <a:stCxn id="2692" idx="0"/>
          </p:cNvCxnSpPr>
          <p:nvPr/>
        </p:nvCxnSpPr>
        <p:spPr>
          <a:xfrm rot="10800000">
            <a:off x="2158189" y="1884643"/>
            <a:ext cx="177900" cy="544500"/>
          </a:xfrm>
          <a:prstGeom prst="straightConnector1">
            <a:avLst/>
          </a:prstGeom>
          <a:noFill/>
          <a:ln cap="flat" cmpd="sng" w="19050">
            <a:solidFill>
              <a:srgbClr val="7F7F7F"/>
            </a:solidFill>
            <a:prstDash val="dot"/>
            <a:round/>
            <a:headEnd len="sm" w="sm" type="none"/>
            <a:tailEnd len="med" w="med" type="stealth"/>
          </a:ln>
        </p:spPr>
      </p:cxnSp>
      <p:cxnSp>
        <p:nvCxnSpPr>
          <p:cNvPr id="2697" name="Google Shape;2697;p77"/>
          <p:cNvCxnSpPr>
            <a:stCxn id="2693" idx="0"/>
          </p:cNvCxnSpPr>
          <p:nvPr/>
        </p:nvCxnSpPr>
        <p:spPr>
          <a:xfrm rot="10800000">
            <a:off x="2158064" y="1884643"/>
            <a:ext cx="782100" cy="544500"/>
          </a:xfrm>
          <a:prstGeom prst="straightConnector1">
            <a:avLst/>
          </a:prstGeom>
          <a:noFill/>
          <a:ln cap="flat" cmpd="sng" w="19050">
            <a:solidFill>
              <a:srgbClr val="7F7F7F"/>
            </a:solidFill>
            <a:prstDash val="dot"/>
            <a:round/>
            <a:headEnd len="sm" w="sm" type="none"/>
            <a:tailEnd len="med" w="med" type="stealth"/>
          </a:ln>
        </p:spPr>
      </p:cxn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1" name="Shape 2701"/>
        <p:cNvGrpSpPr/>
        <p:nvPr/>
      </p:nvGrpSpPr>
      <p:grpSpPr>
        <a:xfrm>
          <a:off x="0" y="0"/>
          <a:ext cx="0" cy="0"/>
          <a:chOff x="0" y="0"/>
          <a:chExt cx="0" cy="0"/>
        </a:xfrm>
      </p:grpSpPr>
      <p:sp>
        <p:nvSpPr>
          <p:cNvPr id="2702" name="Google Shape;2702;p78"/>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Attention: in equations</a:t>
            </a:r>
            <a:endParaRPr/>
          </a:p>
        </p:txBody>
      </p:sp>
      <p:sp>
        <p:nvSpPr>
          <p:cNvPr id="2703" name="Google Shape;2703;p78"/>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We have encoder hidden states </a:t>
            </a:r>
            <a:endParaRPr/>
          </a:p>
          <a:p>
            <a:pPr indent="-342900" lvl="0" marL="3429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On timestep </a:t>
            </a:r>
            <a:r>
              <a:rPr b="0" i="1" lang="en-US" sz="2000" u="none" cap="none" strike="noStrike">
                <a:solidFill>
                  <a:schemeClr val="dk1"/>
                </a:solidFill>
                <a:latin typeface="Calibri"/>
                <a:ea typeface="Calibri"/>
                <a:cs typeface="Calibri"/>
                <a:sym typeface="Calibri"/>
              </a:rPr>
              <a:t>t</a:t>
            </a:r>
            <a:r>
              <a:rPr b="0" i="0" lang="en-US" sz="2000" u="none" cap="none" strike="noStrike">
                <a:solidFill>
                  <a:schemeClr val="dk1"/>
                </a:solidFill>
                <a:latin typeface="Calibri"/>
                <a:ea typeface="Calibri"/>
                <a:cs typeface="Calibri"/>
                <a:sym typeface="Calibri"/>
              </a:rPr>
              <a:t>, we have decoder hidden state </a:t>
            </a:r>
            <a:endParaRPr/>
          </a:p>
          <a:p>
            <a:pPr indent="-342900" lvl="0" marL="3429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We get the attention scores         for this step:</a:t>
            </a:r>
            <a:br>
              <a:rPr b="0" i="0" lang="en-US" sz="2000" u="none" cap="none" strike="noStrike">
                <a:solidFill>
                  <a:schemeClr val="dk1"/>
                </a:solidFill>
                <a:latin typeface="Calibri"/>
                <a:ea typeface="Calibri"/>
                <a:cs typeface="Calibri"/>
                <a:sym typeface="Calibri"/>
              </a:rPr>
            </a:br>
            <a:br>
              <a:rPr b="0" i="0" lang="en-US" sz="2000" u="none" cap="none" strike="noStrike">
                <a:solidFill>
                  <a:schemeClr val="dk1"/>
                </a:solidFill>
                <a:latin typeface="Calibri"/>
                <a:ea typeface="Calibri"/>
                <a:cs typeface="Calibri"/>
                <a:sym typeface="Calibri"/>
              </a:rPr>
            </a:br>
            <a:endParaRPr b="0" i="0" sz="2000" u="none" cap="none" strike="noStrike">
              <a:solidFill>
                <a:schemeClr val="dk1"/>
              </a:solidFill>
              <a:latin typeface="Calibri"/>
              <a:ea typeface="Calibri"/>
              <a:cs typeface="Calibri"/>
              <a:sym typeface="Calibri"/>
            </a:endParaRPr>
          </a:p>
          <a:p>
            <a:pPr indent="-342900" lvl="0" marL="3429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We take softmax to get the attention distribution        for this step (this is a probability distribution and sums to 1)</a:t>
            </a:r>
            <a:br>
              <a:rPr b="0" i="0" lang="en-US" sz="2000" u="none" cap="none" strike="noStrike">
                <a:solidFill>
                  <a:schemeClr val="dk1"/>
                </a:solidFill>
                <a:latin typeface="Calibri"/>
                <a:ea typeface="Calibri"/>
                <a:cs typeface="Calibri"/>
                <a:sym typeface="Calibri"/>
              </a:rPr>
            </a:br>
            <a:endParaRPr b="0" i="0" sz="2000" u="none" cap="none" strike="noStrike">
              <a:solidFill>
                <a:schemeClr val="dk1"/>
              </a:solidFill>
              <a:latin typeface="Calibri"/>
              <a:ea typeface="Calibri"/>
              <a:cs typeface="Calibri"/>
              <a:sym typeface="Calibri"/>
            </a:endParaRPr>
          </a:p>
          <a:p>
            <a:pPr indent="-215900" lvl="0" marL="342900" marR="0" rtl="0" algn="l">
              <a:spcBef>
                <a:spcPts val="400"/>
              </a:spcBef>
              <a:spcAft>
                <a:spcPts val="0"/>
              </a:spcAft>
              <a:buClr>
                <a:srgbClr val="CC0000"/>
              </a:buClr>
              <a:buSzPts val="2000"/>
              <a:buFont typeface="Times"/>
              <a:buNone/>
            </a:pPr>
            <a:r>
              <a:t/>
            </a:r>
            <a:endParaRPr b="0" i="0" sz="2000" u="none" cap="none" strike="noStrike">
              <a:solidFill>
                <a:schemeClr val="dk1"/>
              </a:solidFill>
              <a:latin typeface="Calibri"/>
              <a:ea typeface="Calibri"/>
              <a:cs typeface="Calibri"/>
              <a:sym typeface="Calibri"/>
            </a:endParaRPr>
          </a:p>
          <a:p>
            <a:pPr indent="-342900" lvl="0" marL="3429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We use        to take a weighted sum of the encoder hidden states to get the attention output </a:t>
            </a:r>
            <a:endParaRPr/>
          </a:p>
          <a:p>
            <a:pPr indent="0" lvl="0" marL="0" marR="0" rtl="0" algn="l">
              <a:spcBef>
                <a:spcPts val="400"/>
              </a:spcBef>
              <a:spcAft>
                <a:spcPts val="0"/>
              </a:spcAft>
              <a:buClr>
                <a:srgbClr val="CC0000"/>
              </a:buClr>
              <a:buSzPts val="2000"/>
              <a:buFont typeface="Times"/>
              <a:buNone/>
            </a:pPr>
            <a:br>
              <a:rPr b="0" i="0" lang="en-US" sz="2000" u="none" cap="none" strike="noStrike">
                <a:solidFill>
                  <a:schemeClr val="dk1"/>
                </a:solidFill>
                <a:latin typeface="Calibri"/>
                <a:ea typeface="Calibri"/>
                <a:cs typeface="Calibri"/>
                <a:sym typeface="Calibri"/>
              </a:rPr>
            </a:br>
            <a:endParaRPr b="0" i="0" sz="2000" u="none" cap="none" strike="noStrike">
              <a:solidFill>
                <a:schemeClr val="dk1"/>
              </a:solidFill>
              <a:latin typeface="Calibri"/>
              <a:ea typeface="Calibri"/>
              <a:cs typeface="Calibri"/>
              <a:sym typeface="Calibri"/>
            </a:endParaRPr>
          </a:p>
          <a:p>
            <a:pPr indent="-342900" lvl="0" marL="3429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Finally we concatenate the attention output        with the decoder hidden state      and proceed as in the non-attention seq2seq model</a:t>
            </a:r>
            <a:endParaRPr/>
          </a:p>
          <a:p>
            <a:pPr indent="-101600" lvl="1" marL="685800" marR="0" rtl="0" algn="l">
              <a:spcBef>
                <a:spcPts val="400"/>
              </a:spcBef>
              <a:spcAft>
                <a:spcPts val="0"/>
              </a:spcAft>
              <a:buClr>
                <a:srgbClr val="3A85FE"/>
              </a:buClr>
              <a:buSzPts val="2000"/>
              <a:buFont typeface="Times"/>
              <a:buNone/>
            </a:pPr>
            <a:r>
              <a:t/>
            </a:r>
            <a:endParaRPr b="0" i="0" sz="2000" u="none" cap="none" strike="noStrike">
              <a:solidFill>
                <a:schemeClr val="dk1"/>
              </a:solidFill>
              <a:latin typeface="Calibri"/>
              <a:ea typeface="Calibri"/>
              <a:cs typeface="Calibri"/>
              <a:sym typeface="Calibri"/>
            </a:endParaRPr>
          </a:p>
        </p:txBody>
      </p:sp>
      <p:sp>
        <p:nvSpPr>
          <p:cNvPr id="2704" name="Google Shape;2704;p78"/>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2705" name="Google Shape;2705;p78"/>
          <p:cNvPicPr preferRelativeResize="0"/>
          <p:nvPr/>
        </p:nvPicPr>
        <p:blipFill rotWithShape="1">
          <a:blip r:embed="rId3">
            <a:alphaModFix/>
          </a:blip>
          <a:srcRect b="0" l="0" r="0" t="0"/>
          <a:stretch/>
        </p:blipFill>
        <p:spPr>
          <a:xfrm>
            <a:off x="3683596" y="6233564"/>
            <a:ext cx="1615364" cy="454088"/>
          </a:xfrm>
          <a:prstGeom prst="rect">
            <a:avLst/>
          </a:prstGeom>
          <a:noFill/>
          <a:ln>
            <a:noFill/>
          </a:ln>
        </p:spPr>
      </p:pic>
      <p:pic>
        <p:nvPicPr>
          <p:cNvPr id="2706" name="Google Shape;2706;p78"/>
          <p:cNvPicPr preferRelativeResize="0"/>
          <p:nvPr/>
        </p:nvPicPr>
        <p:blipFill rotWithShape="1">
          <a:blip r:embed="rId4">
            <a:alphaModFix/>
          </a:blip>
          <a:srcRect b="0" l="0" r="0" t="0"/>
          <a:stretch/>
        </p:blipFill>
        <p:spPr>
          <a:xfrm>
            <a:off x="3269590" y="4608318"/>
            <a:ext cx="2443376" cy="925162"/>
          </a:xfrm>
          <a:prstGeom prst="rect">
            <a:avLst/>
          </a:prstGeom>
          <a:noFill/>
          <a:ln>
            <a:noFill/>
          </a:ln>
        </p:spPr>
      </p:pic>
      <p:pic>
        <p:nvPicPr>
          <p:cNvPr id="2707" name="Google Shape;2707;p78"/>
          <p:cNvPicPr preferRelativeResize="0"/>
          <p:nvPr/>
        </p:nvPicPr>
        <p:blipFill rotWithShape="1">
          <a:blip r:embed="rId5">
            <a:alphaModFix/>
          </a:blip>
          <a:srcRect b="0" l="0" r="0" t="0"/>
          <a:stretch/>
        </p:blipFill>
        <p:spPr>
          <a:xfrm>
            <a:off x="2583425" y="3549631"/>
            <a:ext cx="3301790" cy="486097"/>
          </a:xfrm>
          <a:prstGeom prst="rect">
            <a:avLst/>
          </a:prstGeom>
          <a:noFill/>
          <a:ln>
            <a:noFill/>
          </a:ln>
        </p:spPr>
      </p:pic>
      <p:pic>
        <p:nvPicPr>
          <p:cNvPr id="2708" name="Google Shape;2708;p78"/>
          <p:cNvPicPr preferRelativeResize="0"/>
          <p:nvPr/>
        </p:nvPicPr>
        <p:blipFill rotWithShape="1">
          <a:blip r:embed="rId6">
            <a:alphaModFix/>
          </a:blip>
          <a:srcRect b="0" l="0" r="0" t="0"/>
          <a:stretch/>
        </p:blipFill>
        <p:spPr>
          <a:xfrm>
            <a:off x="2226216" y="2247334"/>
            <a:ext cx="4016207" cy="534890"/>
          </a:xfrm>
          <a:prstGeom prst="rect">
            <a:avLst/>
          </a:prstGeom>
          <a:noFill/>
          <a:ln>
            <a:noFill/>
          </a:ln>
        </p:spPr>
      </p:pic>
      <p:pic>
        <p:nvPicPr>
          <p:cNvPr id="2709" name="Google Shape;2709;p78"/>
          <p:cNvPicPr preferRelativeResize="0"/>
          <p:nvPr/>
        </p:nvPicPr>
        <p:blipFill rotWithShape="1">
          <a:blip r:embed="rId7">
            <a:alphaModFix/>
          </a:blip>
          <a:srcRect b="0" l="0" r="0" t="0"/>
          <a:stretch/>
        </p:blipFill>
        <p:spPr>
          <a:xfrm>
            <a:off x="5480471" y="1489893"/>
            <a:ext cx="910169" cy="318189"/>
          </a:xfrm>
          <a:prstGeom prst="rect">
            <a:avLst/>
          </a:prstGeom>
          <a:noFill/>
          <a:ln>
            <a:noFill/>
          </a:ln>
        </p:spPr>
      </p:pic>
      <p:pic>
        <p:nvPicPr>
          <p:cNvPr id="2710" name="Google Shape;2710;p78"/>
          <p:cNvPicPr preferRelativeResize="0"/>
          <p:nvPr/>
        </p:nvPicPr>
        <p:blipFill rotWithShape="1">
          <a:blip r:embed="rId8">
            <a:alphaModFix/>
          </a:blip>
          <a:srcRect b="0" l="0" r="0" t="0"/>
          <a:stretch/>
        </p:blipFill>
        <p:spPr>
          <a:xfrm>
            <a:off x="4000640" y="1075050"/>
            <a:ext cx="1922640" cy="376989"/>
          </a:xfrm>
          <a:prstGeom prst="rect">
            <a:avLst/>
          </a:prstGeom>
          <a:noFill/>
          <a:ln>
            <a:noFill/>
          </a:ln>
        </p:spPr>
      </p:pic>
      <p:pic>
        <p:nvPicPr>
          <p:cNvPr id="2711" name="Google Shape;2711;p78"/>
          <p:cNvPicPr preferRelativeResize="0"/>
          <p:nvPr/>
        </p:nvPicPr>
        <p:blipFill rotWithShape="1">
          <a:blip r:embed="rId6">
            <a:alphaModFix/>
          </a:blip>
          <a:srcRect b="18816" l="0" r="88996" t="0"/>
          <a:stretch/>
        </p:blipFill>
        <p:spPr>
          <a:xfrm>
            <a:off x="3683963" y="1834511"/>
            <a:ext cx="351052" cy="344924"/>
          </a:xfrm>
          <a:prstGeom prst="rect">
            <a:avLst/>
          </a:prstGeom>
          <a:noFill/>
          <a:ln>
            <a:noFill/>
          </a:ln>
        </p:spPr>
      </p:pic>
      <p:pic>
        <p:nvPicPr>
          <p:cNvPr id="2712" name="Google Shape;2712;p78"/>
          <p:cNvPicPr preferRelativeResize="0"/>
          <p:nvPr/>
        </p:nvPicPr>
        <p:blipFill rotWithShape="1">
          <a:blip r:embed="rId5">
            <a:alphaModFix/>
          </a:blip>
          <a:srcRect b="0" l="0" r="87834" t="0"/>
          <a:stretch/>
        </p:blipFill>
        <p:spPr>
          <a:xfrm>
            <a:off x="5847089" y="2772813"/>
            <a:ext cx="395334" cy="478388"/>
          </a:xfrm>
          <a:prstGeom prst="rect">
            <a:avLst/>
          </a:prstGeom>
          <a:noFill/>
          <a:ln>
            <a:noFill/>
          </a:ln>
        </p:spPr>
      </p:pic>
      <p:pic>
        <p:nvPicPr>
          <p:cNvPr id="2713" name="Google Shape;2713;p78"/>
          <p:cNvPicPr preferRelativeResize="0"/>
          <p:nvPr/>
        </p:nvPicPr>
        <p:blipFill rotWithShape="1">
          <a:blip r:embed="rId5">
            <a:alphaModFix/>
          </a:blip>
          <a:srcRect b="0" l="0" r="87834" t="0"/>
          <a:stretch/>
        </p:blipFill>
        <p:spPr>
          <a:xfrm>
            <a:off x="1541895" y="4093186"/>
            <a:ext cx="395334" cy="478388"/>
          </a:xfrm>
          <a:prstGeom prst="rect">
            <a:avLst/>
          </a:prstGeom>
          <a:noFill/>
          <a:ln>
            <a:noFill/>
          </a:ln>
        </p:spPr>
      </p:pic>
      <p:pic>
        <p:nvPicPr>
          <p:cNvPr id="2714" name="Google Shape;2714;p78"/>
          <p:cNvPicPr preferRelativeResize="0"/>
          <p:nvPr/>
        </p:nvPicPr>
        <p:blipFill rotWithShape="1">
          <a:blip r:embed="rId4">
            <a:alphaModFix/>
          </a:blip>
          <a:srcRect b="35270" l="4400" r="82751" t="34192"/>
          <a:stretch/>
        </p:blipFill>
        <p:spPr>
          <a:xfrm>
            <a:off x="2521223" y="4531067"/>
            <a:ext cx="328041" cy="295218"/>
          </a:xfrm>
          <a:prstGeom prst="rect">
            <a:avLst/>
          </a:prstGeom>
          <a:noFill/>
          <a:ln>
            <a:noFill/>
          </a:ln>
        </p:spPr>
      </p:pic>
      <p:pic>
        <p:nvPicPr>
          <p:cNvPr id="2715" name="Google Shape;2715;p78"/>
          <p:cNvPicPr preferRelativeResize="0"/>
          <p:nvPr/>
        </p:nvPicPr>
        <p:blipFill rotWithShape="1">
          <a:blip r:embed="rId4">
            <a:alphaModFix/>
          </a:blip>
          <a:srcRect b="35270" l="4400" r="82751" t="34192"/>
          <a:stretch/>
        </p:blipFill>
        <p:spPr>
          <a:xfrm>
            <a:off x="5347151" y="5588304"/>
            <a:ext cx="328041" cy="295218"/>
          </a:xfrm>
          <a:prstGeom prst="rect">
            <a:avLst/>
          </a:prstGeom>
          <a:noFill/>
          <a:ln>
            <a:noFill/>
          </a:ln>
        </p:spPr>
      </p:pic>
      <p:pic>
        <p:nvPicPr>
          <p:cNvPr id="2716" name="Google Shape;2716;p78"/>
          <p:cNvPicPr preferRelativeResize="0"/>
          <p:nvPr/>
        </p:nvPicPr>
        <p:blipFill rotWithShape="1">
          <a:blip r:embed="rId7">
            <a:alphaModFix/>
          </a:blip>
          <a:srcRect b="-5137" l="0" r="68093" t="1"/>
          <a:stretch/>
        </p:blipFill>
        <p:spPr>
          <a:xfrm>
            <a:off x="1276510" y="5821845"/>
            <a:ext cx="290409" cy="334532"/>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0" name="Shape 2720"/>
        <p:cNvGrpSpPr/>
        <p:nvPr/>
      </p:nvGrpSpPr>
      <p:grpSpPr>
        <a:xfrm>
          <a:off x="0" y="0"/>
          <a:ext cx="0" cy="0"/>
          <a:chOff x="0" y="0"/>
          <a:chExt cx="0" cy="0"/>
        </a:xfrm>
      </p:grpSpPr>
      <p:sp>
        <p:nvSpPr>
          <p:cNvPr id="2721" name="Google Shape;2721;p79"/>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Attention is </a:t>
            </a:r>
            <a:r>
              <a:rPr b="1" i="0" lang="en-US" sz="3200" u="none" cap="none" strike="noStrike">
                <a:solidFill>
                  <a:srgbClr val="00B050"/>
                </a:solidFill>
                <a:latin typeface="Calibri"/>
                <a:ea typeface="Calibri"/>
                <a:cs typeface="Calibri"/>
                <a:sym typeface="Calibri"/>
              </a:rPr>
              <a:t>great</a:t>
            </a:r>
            <a:endParaRPr/>
          </a:p>
        </p:txBody>
      </p:sp>
      <p:sp>
        <p:nvSpPr>
          <p:cNvPr id="2722" name="Google Shape;2722;p79"/>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Attention significantly </a:t>
            </a:r>
            <a:r>
              <a:rPr b="0" i="0" lang="en-US" sz="2400" u="none" cap="none" strike="noStrike">
                <a:solidFill>
                  <a:srgbClr val="00B050"/>
                </a:solidFill>
                <a:latin typeface="Calibri"/>
                <a:ea typeface="Calibri"/>
                <a:cs typeface="Calibri"/>
                <a:sym typeface="Calibri"/>
              </a:rPr>
              <a:t>improves NMT performance</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It’s very useful to allow decoder to focus on certain parts of the source</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Attention </a:t>
            </a:r>
            <a:r>
              <a:rPr b="0" i="0" lang="en-US" sz="2400" u="none" cap="none" strike="noStrike">
                <a:solidFill>
                  <a:srgbClr val="00B050"/>
                </a:solidFill>
                <a:latin typeface="Calibri"/>
                <a:ea typeface="Calibri"/>
                <a:cs typeface="Calibri"/>
                <a:sym typeface="Calibri"/>
              </a:rPr>
              <a:t>solves the bottleneck problem</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Attention allows decoder to look directly at source; bypass bottleneck</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Attention </a:t>
            </a:r>
            <a:r>
              <a:rPr b="0" i="0" lang="en-US" sz="2400" u="none" cap="none" strike="noStrike">
                <a:solidFill>
                  <a:srgbClr val="00B050"/>
                </a:solidFill>
                <a:latin typeface="Calibri"/>
                <a:ea typeface="Calibri"/>
                <a:cs typeface="Calibri"/>
                <a:sym typeface="Calibri"/>
              </a:rPr>
              <a:t>helps with vanishing gradient problem</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Provides shortcut to faraway states</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Attention provides </a:t>
            </a:r>
            <a:r>
              <a:rPr b="0" i="0" lang="en-US" sz="2400" u="none" cap="none" strike="noStrike">
                <a:solidFill>
                  <a:srgbClr val="00B050"/>
                </a:solidFill>
                <a:latin typeface="Calibri"/>
                <a:ea typeface="Calibri"/>
                <a:cs typeface="Calibri"/>
                <a:sym typeface="Calibri"/>
              </a:rPr>
              <a:t>some interpretability</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By inspecting attention distribution, we can see </a:t>
            </a:r>
            <a:br>
              <a:rPr b="0" i="0" lang="en-US" sz="2000" u="none" cap="none" strike="noStrike">
                <a:solidFill>
                  <a:schemeClr val="dk1"/>
                </a:solidFill>
                <a:latin typeface="Calibri"/>
                <a:ea typeface="Calibri"/>
                <a:cs typeface="Calibri"/>
                <a:sym typeface="Calibri"/>
              </a:rPr>
            </a:br>
            <a:r>
              <a:rPr b="0" i="0" lang="en-US" sz="2000" u="none" cap="none" strike="noStrike">
                <a:solidFill>
                  <a:schemeClr val="dk1"/>
                </a:solidFill>
                <a:latin typeface="Calibri"/>
                <a:ea typeface="Calibri"/>
                <a:cs typeface="Calibri"/>
                <a:sym typeface="Calibri"/>
              </a:rPr>
              <a:t>what the decoder was focusing on</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We get </a:t>
            </a:r>
            <a:r>
              <a:rPr b="0" i="0" lang="en-US" sz="2000" u="none" cap="none" strike="noStrike">
                <a:solidFill>
                  <a:srgbClr val="00B050"/>
                </a:solidFill>
                <a:latin typeface="Calibri"/>
                <a:ea typeface="Calibri"/>
                <a:cs typeface="Calibri"/>
                <a:sym typeface="Calibri"/>
              </a:rPr>
              <a:t>alignment for free</a:t>
            </a:r>
            <a:r>
              <a:rPr b="0" i="0" lang="en-US" sz="2000" u="none" cap="none" strike="noStrike">
                <a:solidFill>
                  <a:schemeClr val="dk1"/>
                </a:solidFill>
                <a:latin typeface="Calibri"/>
                <a:ea typeface="Calibri"/>
                <a:cs typeface="Calibri"/>
                <a:sym typeface="Calibri"/>
              </a:rPr>
              <a:t>!</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This is cool because we never explicitly trained</a:t>
            </a:r>
            <a:br>
              <a:rPr b="0" i="0" lang="en-US" sz="2000" u="none" cap="none" strike="noStrike">
                <a:solidFill>
                  <a:schemeClr val="dk1"/>
                </a:solidFill>
                <a:latin typeface="Calibri"/>
                <a:ea typeface="Calibri"/>
                <a:cs typeface="Calibri"/>
                <a:sym typeface="Calibri"/>
              </a:rPr>
            </a:br>
            <a:r>
              <a:rPr b="0" i="0" lang="en-US" sz="2000" u="none" cap="none" strike="noStrike">
                <a:solidFill>
                  <a:schemeClr val="dk1"/>
                </a:solidFill>
                <a:latin typeface="Calibri"/>
                <a:ea typeface="Calibri"/>
                <a:cs typeface="Calibri"/>
                <a:sym typeface="Calibri"/>
              </a:rPr>
              <a:t>an alignment system</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The network just learned alignment by itself</a:t>
            </a:r>
            <a:endParaRPr/>
          </a:p>
        </p:txBody>
      </p:sp>
      <p:sp>
        <p:nvSpPr>
          <p:cNvPr id="2723" name="Google Shape;2723;p7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2724" name="Google Shape;2724;p79"/>
          <p:cNvGrpSpPr/>
          <p:nvPr/>
        </p:nvGrpSpPr>
        <p:grpSpPr>
          <a:xfrm>
            <a:off x="4757058" y="3364643"/>
            <a:ext cx="3749985" cy="2883757"/>
            <a:chOff x="4757058" y="3364643"/>
            <a:chExt cx="3749985" cy="2883757"/>
          </a:xfrm>
        </p:grpSpPr>
        <p:pic>
          <p:nvPicPr>
            <p:cNvPr id="2725" name="Google Shape;2725;p79"/>
            <p:cNvPicPr preferRelativeResize="0"/>
            <p:nvPr/>
          </p:nvPicPr>
          <p:blipFill rotWithShape="1">
            <a:blip r:embed="rId3">
              <a:alphaModFix/>
            </a:blip>
            <a:srcRect b="26601" l="60445" r="4085" t="3049"/>
            <a:stretch/>
          </p:blipFill>
          <p:spPr>
            <a:xfrm>
              <a:off x="6379029" y="3364643"/>
              <a:ext cx="2128014" cy="2883757"/>
            </a:xfrm>
            <a:prstGeom prst="rect">
              <a:avLst/>
            </a:prstGeom>
            <a:noFill/>
            <a:ln>
              <a:noFill/>
            </a:ln>
          </p:spPr>
        </p:pic>
        <p:cxnSp>
          <p:nvCxnSpPr>
            <p:cNvPr id="2726" name="Google Shape;2726;p79"/>
            <p:cNvCxnSpPr/>
            <p:nvPr/>
          </p:nvCxnSpPr>
          <p:spPr>
            <a:xfrm>
              <a:off x="4757058" y="4453164"/>
              <a:ext cx="1839685" cy="0"/>
            </a:xfrm>
            <a:prstGeom prst="straightConnector1">
              <a:avLst/>
            </a:prstGeom>
            <a:gradFill>
              <a:gsLst>
                <a:gs pos="0">
                  <a:srgbClr val="A50021"/>
                </a:gs>
                <a:gs pos="100000">
                  <a:schemeClr val="dk1"/>
                </a:gs>
              </a:gsLst>
              <a:lin ang="0" scaled="0"/>
            </a:gradFill>
            <a:ln cap="flat" cmpd="sng" w="28575">
              <a:solidFill>
                <a:srgbClr val="00B050"/>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0" name="Shape 2730"/>
        <p:cNvGrpSpPr/>
        <p:nvPr/>
      </p:nvGrpSpPr>
      <p:grpSpPr>
        <a:xfrm>
          <a:off x="0" y="0"/>
          <a:ext cx="0" cy="0"/>
          <a:chOff x="0" y="0"/>
          <a:chExt cx="0" cy="0"/>
        </a:xfrm>
      </p:grpSpPr>
      <p:sp>
        <p:nvSpPr>
          <p:cNvPr id="2731" name="Google Shape;2731;p80"/>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Recap</a:t>
            </a:r>
            <a:endParaRPr/>
          </a:p>
        </p:txBody>
      </p:sp>
      <p:sp>
        <p:nvSpPr>
          <p:cNvPr id="2732" name="Google Shape;2732;p80"/>
          <p:cNvSpPr txBox="1"/>
          <p:nvPr>
            <p:ph idx="1" type="body"/>
          </p:nvPr>
        </p:nvSpPr>
        <p:spPr>
          <a:xfrm>
            <a:off x="304800" y="1092200"/>
            <a:ext cx="8668378"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We learned the history of Machine Translation (MT)</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Since 2014, </a:t>
            </a:r>
            <a:r>
              <a:rPr b="0" i="0" lang="en-US" sz="2400" u="none" cap="none" strike="noStrike">
                <a:solidFill>
                  <a:schemeClr val="accent3"/>
                </a:solidFill>
                <a:latin typeface="Calibri"/>
                <a:ea typeface="Calibri"/>
                <a:cs typeface="Calibri"/>
                <a:sym typeface="Calibri"/>
              </a:rPr>
              <a:t>Neural MT </a:t>
            </a:r>
            <a:r>
              <a:rPr b="0" i="0" lang="en-US" sz="2400" u="none" cap="none" strike="noStrike">
                <a:solidFill>
                  <a:schemeClr val="dk1"/>
                </a:solidFill>
                <a:latin typeface="Calibri"/>
                <a:ea typeface="Calibri"/>
                <a:cs typeface="Calibri"/>
                <a:sym typeface="Calibri"/>
              </a:rPr>
              <a:t>rapidly </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replaced intricate Statistical MT</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accent3"/>
                </a:solidFill>
                <a:latin typeface="Calibri"/>
                <a:ea typeface="Calibri"/>
                <a:cs typeface="Calibri"/>
                <a:sym typeface="Calibri"/>
              </a:rPr>
              <a:t>Sequence-to-sequence </a:t>
            </a:r>
            <a:r>
              <a:rPr b="0" i="0" lang="en-US" sz="2400" u="none" cap="none" strike="noStrike">
                <a:solidFill>
                  <a:schemeClr val="dk1"/>
                </a:solidFill>
                <a:latin typeface="Calibri"/>
                <a:ea typeface="Calibri"/>
                <a:cs typeface="Calibri"/>
                <a:sym typeface="Calibri"/>
              </a:rPr>
              <a:t>is the </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architecture for NMT (uses 2 RNNs)</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accent3"/>
                </a:solidFill>
                <a:latin typeface="Calibri"/>
                <a:ea typeface="Calibri"/>
                <a:cs typeface="Calibri"/>
                <a:sym typeface="Calibri"/>
              </a:rPr>
              <a:t>Attention </a:t>
            </a:r>
            <a:r>
              <a:rPr b="0" i="0" lang="en-US" sz="2400" u="none" cap="none" strike="noStrike">
                <a:solidFill>
                  <a:schemeClr val="dk1"/>
                </a:solidFill>
                <a:latin typeface="Calibri"/>
                <a:ea typeface="Calibri"/>
                <a:cs typeface="Calibri"/>
                <a:sym typeface="Calibri"/>
              </a:rPr>
              <a:t>is a way to </a:t>
            </a:r>
            <a:r>
              <a:rPr b="0" i="1" lang="en-US" sz="2400" u="none" cap="none" strike="noStrike">
                <a:solidFill>
                  <a:schemeClr val="dk1"/>
                </a:solidFill>
                <a:latin typeface="Calibri"/>
                <a:ea typeface="Calibri"/>
                <a:cs typeface="Calibri"/>
                <a:sym typeface="Calibri"/>
              </a:rPr>
              <a:t>focus on </a:t>
            </a:r>
            <a:br>
              <a:rPr b="0" i="1" lang="en-US" sz="2400" u="none" cap="none" strike="noStrike">
                <a:solidFill>
                  <a:schemeClr val="dk1"/>
                </a:solidFill>
                <a:latin typeface="Calibri"/>
                <a:ea typeface="Calibri"/>
                <a:cs typeface="Calibri"/>
                <a:sym typeface="Calibri"/>
              </a:rPr>
            </a:br>
            <a:r>
              <a:rPr b="0" i="1" lang="en-US" sz="2400" u="none" cap="none" strike="noStrike">
                <a:solidFill>
                  <a:schemeClr val="dk1"/>
                </a:solidFill>
                <a:latin typeface="Calibri"/>
                <a:ea typeface="Calibri"/>
                <a:cs typeface="Calibri"/>
                <a:sym typeface="Calibri"/>
              </a:rPr>
              <a:t>particular parts </a:t>
            </a:r>
            <a:r>
              <a:rPr b="0" i="0" lang="en-US" sz="2400" u="none" cap="none" strike="noStrike">
                <a:solidFill>
                  <a:schemeClr val="dk1"/>
                </a:solidFill>
                <a:latin typeface="Calibri"/>
                <a:ea typeface="Calibri"/>
                <a:cs typeface="Calibri"/>
                <a:sym typeface="Calibri"/>
              </a:rPr>
              <a:t>of the input</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Improves sequence-to-sequence a lot!</a:t>
            </a:r>
            <a:endParaRPr/>
          </a:p>
        </p:txBody>
      </p:sp>
      <p:sp>
        <p:nvSpPr>
          <p:cNvPr id="2733" name="Google Shape;2733;p8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2734" name="Google Shape;2734;p80"/>
          <p:cNvPicPr preferRelativeResize="0"/>
          <p:nvPr/>
        </p:nvPicPr>
        <p:blipFill rotWithShape="1">
          <a:blip r:embed="rId3">
            <a:alphaModFix/>
          </a:blip>
          <a:srcRect b="0" l="0" r="11087" t="0"/>
          <a:stretch/>
        </p:blipFill>
        <p:spPr>
          <a:xfrm>
            <a:off x="6039036" y="1682233"/>
            <a:ext cx="1963219" cy="1472004"/>
          </a:xfrm>
          <a:prstGeom prst="rect">
            <a:avLst/>
          </a:prstGeom>
          <a:noFill/>
          <a:ln>
            <a:noFill/>
          </a:ln>
        </p:spPr>
      </p:pic>
      <p:pic>
        <p:nvPicPr>
          <p:cNvPr id="2735" name="Google Shape;2735;p80"/>
          <p:cNvPicPr preferRelativeResize="0"/>
          <p:nvPr/>
        </p:nvPicPr>
        <p:blipFill rotWithShape="1">
          <a:blip r:embed="rId4">
            <a:alphaModFix/>
          </a:blip>
          <a:srcRect b="0" l="0" r="0" t="0"/>
          <a:stretch/>
        </p:blipFill>
        <p:spPr>
          <a:xfrm>
            <a:off x="6039036" y="4848871"/>
            <a:ext cx="2350346" cy="157316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18"/>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1990s-2010s: Statistical Machine Translation</a:t>
            </a:r>
            <a:endParaRPr/>
          </a:p>
        </p:txBody>
      </p:sp>
      <p:sp>
        <p:nvSpPr>
          <p:cNvPr id="153" name="Google Shape;153;p18"/>
          <p:cNvSpPr txBox="1"/>
          <p:nvPr>
            <p:ph idx="1" type="body"/>
          </p:nvPr>
        </p:nvSpPr>
        <p:spPr>
          <a:xfrm>
            <a:off x="304800" y="1092200"/>
            <a:ext cx="8534400" cy="1799244"/>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sng" cap="none" strike="noStrike">
                <a:solidFill>
                  <a:schemeClr val="dk1"/>
                </a:solidFill>
                <a:latin typeface="Calibri"/>
                <a:ea typeface="Calibri"/>
                <a:cs typeface="Calibri"/>
                <a:sym typeface="Calibri"/>
              </a:rPr>
              <a:t>Question:</a:t>
            </a:r>
            <a:r>
              <a:rPr b="0" i="0" lang="en-US" sz="2400" u="none" cap="none" strike="noStrike">
                <a:solidFill>
                  <a:schemeClr val="dk1"/>
                </a:solidFill>
                <a:latin typeface="Calibri"/>
                <a:ea typeface="Calibri"/>
                <a:cs typeface="Calibri"/>
                <a:sym typeface="Calibri"/>
              </a:rPr>
              <a:t> How to learn translation model                ?</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First, need large amount of </a:t>
            </a:r>
            <a:r>
              <a:rPr b="0" i="0" lang="en-US" sz="2400" u="none" cap="none" strike="noStrike">
                <a:solidFill>
                  <a:schemeClr val="accent3"/>
                </a:solidFill>
                <a:latin typeface="Calibri"/>
                <a:ea typeface="Calibri"/>
                <a:cs typeface="Calibri"/>
                <a:sym typeface="Calibri"/>
              </a:rPr>
              <a:t>parallel data </a:t>
            </a:r>
            <a:br>
              <a:rPr b="0" i="0" lang="en-US" sz="2400" u="none" cap="none" strike="noStrike">
                <a:solidFill>
                  <a:schemeClr val="accent3"/>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(e.g. pairs of human-translated French/English sentences)</a:t>
            </a:r>
            <a:endParaRPr/>
          </a:p>
        </p:txBody>
      </p:sp>
      <p:sp>
        <p:nvSpPr>
          <p:cNvPr id="154" name="Google Shape;154;p18"/>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55" name="Google Shape;155;p18"/>
          <p:cNvGrpSpPr/>
          <p:nvPr/>
        </p:nvGrpSpPr>
        <p:grpSpPr>
          <a:xfrm>
            <a:off x="608766" y="2494615"/>
            <a:ext cx="6890134" cy="4216018"/>
            <a:chOff x="608766" y="2494615"/>
            <a:chExt cx="6890134" cy="4216018"/>
          </a:xfrm>
        </p:grpSpPr>
        <p:pic>
          <p:nvPicPr>
            <p:cNvPr id="156" name="Google Shape;156;p18"/>
            <p:cNvPicPr preferRelativeResize="0"/>
            <p:nvPr/>
          </p:nvPicPr>
          <p:blipFill rotWithShape="1">
            <a:blip r:embed="rId3">
              <a:alphaModFix/>
            </a:blip>
            <a:srcRect b="0" l="0" r="0" t="0"/>
            <a:stretch/>
          </p:blipFill>
          <p:spPr>
            <a:xfrm>
              <a:off x="1888507" y="2569028"/>
              <a:ext cx="3227640" cy="4141605"/>
            </a:xfrm>
            <a:prstGeom prst="rect">
              <a:avLst/>
            </a:prstGeom>
            <a:noFill/>
            <a:ln>
              <a:noFill/>
            </a:ln>
          </p:spPr>
        </p:pic>
        <p:sp>
          <p:nvSpPr>
            <p:cNvPr id="157" name="Google Shape;157;p18"/>
            <p:cNvSpPr txBox="1"/>
            <p:nvPr/>
          </p:nvSpPr>
          <p:spPr>
            <a:xfrm>
              <a:off x="5735212" y="2891444"/>
              <a:ext cx="1763688" cy="31393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3A87FF"/>
                  </a:solidFill>
                  <a:latin typeface="Calibri"/>
                  <a:ea typeface="Calibri"/>
                  <a:cs typeface="Calibri"/>
                  <a:sym typeface="Calibri"/>
                </a:rPr>
                <a:t>Ancient Egyptian</a:t>
              </a: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r>
                <a:rPr lang="en-US" sz="1800">
                  <a:solidFill>
                    <a:srgbClr val="3A87FF"/>
                  </a:solidFill>
                  <a:latin typeface="Calibri"/>
                  <a:ea typeface="Calibri"/>
                  <a:cs typeface="Calibri"/>
                  <a:sym typeface="Calibri"/>
                </a:rPr>
                <a:t>Demotic</a:t>
              </a: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r>
                <a:rPr lang="en-US" sz="1800">
                  <a:solidFill>
                    <a:srgbClr val="3A87FF"/>
                  </a:solidFill>
                  <a:latin typeface="Calibri"/>
                  <a:ea typeface="Calibri"/>
                  <a:cs typeface="Calibri"/>
                  <a:sym typeface="Calibri"/>
                </a:rPr>
                <a:t>Ancient Greek</a:t>
              </a:r>
              <a:endParaRPr/>
            </a:p>
          </p:txBody>
        </p:sp>
        <p:sp>
          <p:nvSpPr>
            <p:cNvPr id="158" name="Google Shape;158;p18"/>
            <p:cNvSpPr/>
            <p:nvPr/>
          </p:nvSpPr>
          <p:spPr>
            <a:xfrm>
              <a:off x="5415631" y="3796039"/>
              <a:ext cx="180870" cy="1258281"/>
            </a:xfrm>
            <a:prstGeom prst="rightBrace">
              <a:avLst>
                <a:gd fmla="val 24477"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59" name="Google Shape;159;p18"/>
            <p:cNvSpPr/>
            <p:nvPr/>
          </p:nvSpPr>
          <p:spPr>
            <a:xfrm>
              <a:off x="5415631" y="5100413"/>
              <a:ext cx="180870" cy="1258281"/>
            </a:xfrm>
            <a:prstGeom prst="rightBrace">
              <a:avLst>
                <a:gd fmla="val 24477"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60" name="Google Shape;160;p18"/>
            <p:cNvSpPr/>
            <p:nvPr/>
          </p:nvSpPr>
          <p:spPr>
            <a:xfrm>
              <a:off x="5414077" y="2494615"/>
              <a:ext cx="180870" cy="1258281"/>
            </a:xfrm>
            <a:prstGeom prst="rightBrace">
              <a:avLst>
                <a:gd fmla="val 24477"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61" name="Google Shape;161;p18"/>
            <p:cNvSpPr txBox="1"/>
            <p:nvPr/>
          </p:nvSpPr>
          <p:spPr>
            <a:xfrm>
              <a:off x="608766" y="2779505"/>
              <a:ext cx="2113271"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3A87FF"/>
                  </a:solidFill>
                  <a:latin typeface="Calibri"/>
                  <a:ea typeface="Calibri"/>
                  <a:cs typeface="Calibri"/>
                  <a:sym typeface="Calibri"/>
                </a:rPr>
                <a:t>The Rosetta Stone</a:t>
              </a:r>
              <a:endParaRPr/>
            </a:p>
          </p:txBody>
        </p:sp>
      </p:grpSp>
      <p:pic>
        <p:nvPicPr>
          <p:cNvPr id="162" name="Google Shape;162;p18"/>
          <p:cNvPicPr preferRelativeResize="0"/>
          <p:nvPr/>
        </p:nvPicPr>
        <p:blipFill rotWithShape="1">
          <a:blip r:embed="rId4">
            <a:alphaModFix/>
          </a:blip>
          <a:srcRect b="0" l="70046" r="12526" t="0"/>
          <a:stretch/>
        </p:blipFill>
        <p:spPr>
          <a:xfrm>
            <a:off x="5957571" y="1152684"/>
            <a:ext cx="941070" cy="4094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53">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9" name="Shape 2739"/>
        <p:cNvGrpSpPr/>
        <p:nvPr/>
      </p:nvGrpSpPr>
      <p:grpSpPr>
        <a:xfrm>
          <a:off x="0" y="0"/>
          <a:ext cx="0" cy="0"/>
          <a:chOff x="0" y="0"/>
          <a:chExt cx="0" cy="0"/>
        </a:xfrm>
      </p:grpSpPr>
      <p:sp>
        <p:nvSpPr>
          <p:cNvPr id="2740" name="Google Shape;2740;p81"/>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is versatile!</a:t>
            </a:r>
            <a:endParaRPr/>
          </a:p>
        </p:txBody>
      </p:sp>
      <p:sp>
        <p:nvSpPr>
          <p:cNvPr id="2741" name="Google Shape;2741;p81"/>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Sequence-to-sequence is useful for </a:t>
            </a:r>
            <a:r>
              <a:rPr b="0" i="1" lang="en-US" sz="2400" u="none" cap="none" strike="noStrike">
                <a:solidFill>
                  <a:schemeClr val="accent3"/>
                </a:solidFill>
                <a:latin typeface="Calibri"/>
                <a:ea typeface="Calibri"/>
                <a:cs typeface="Calibri"/>
                <a:sym typeface="Calibri"/>
              </a:rPr>
              <a:t>more than just MT</a:t>
            </a:r>
            <a:br>
              <a:rPr b="0" i="1" lang="en-US" sz="2400" u="none" cap="none" strike="noStrike">
                <a:solidFill>
                  <a:schemeClr val="accent3"/>
                </a:solidFill>
                <a:latin typeface="Calibri"/>
                <a:ea typeface="Calibri"/>
                <a:cs typeface="Calibri"/>
                <a:sym typeface="Calibri"/>
              </a:rPr>
            </a:br>
            <a:endParaRPr b="0" i="1" sz="2400" u="none" cap="none" strike="noStrike">
              <a:solidFill>
                <a:schemeClr val="accent3"/>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Many NLP tasks can be phrased as sequence-to-sequence:</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accent3"/>
                </a:solidFill>
                <a:latin typeface="Calibri"/>
                <a:ea typeface="Calibri"/>
                <a:cs typeface="Calibri"/>
                <a:sym typeface="Calibri"/>
              </a:rPr>
              <a:t>Summarization</a:t>
            </a:r>
            <a:r>
              <a:rPr b="0" i="0" lang="en-US" sz="2400" u="none" cap="none" strike="noStrike">
                <a:solidFill>
                  <a:schemeClr val="dk1"/>
                </a:solidFill>
                <a:latin typeface="Calibri"/>
                <a:ea typeface="Calibri"/>
                <a:cs typeface="Calibri"/>
                <a:sym typeface="Calibri"/>
              </a:rPr>
              <a:t> (long text → short text)</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accent3"/>
                </a:solidFill>
                <a:latin typeface="Calibri"/>
                <a:ea typeface="Calibri"/>
                <a:cs typeface="Calibri"/>
                <a:sym typeface="Calibri"/>
              </a:rPr>
              <a:t>Dialogue</a:t>
            </a:r>
            <a:r>
              <a:rPr b="0" i="0" lang="en-US" sz="2400" u="none" cap="none" strike="noStrike">
                <a:solidFill>
                  <a:schemeClr val="dk1"/>
                </a:solidFill>
                <a:latin typeface="Calibri"/>
                <a:ea typeface="Calibri"/>
                <a:cs typeface="Calibri"/>
                <a:sym typeface="Calibri"/>
              </a:rPr>
              <a:t> (previous utterances → next utterance)</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accent3"/>
                </a:solidFill>
                <a:latin typeface="Calibri"/>
                <a:ea typeface="Calibri"/>
                <a:cs typeface="Calibri"/>
                <a:sym typeface="Calibri"/>
              </a:rPr>
              <a:t>Parsing</a:t>
            </a:r>
            <a:r>
              <a:rPr b="0" i="0" lang="en-US" sz="2400" u="none" cap="none" strike="noStrike">
                <a:solidFill>
                  <a:schemeClr val="dk1"/>
                </a:solidFill>
                <a:latin typeface="Calibri"/>
                <a:ea typeface="Calibri"/>
                <a:cs typeface="Calibri"/>
                <a:sym typeface="Calibri"/>
              </a:rPr>
              <a:t> (input text → output parse as sequence)</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accent3"/>
                </a:solidFill>
                <a:latin typeface="Calibri"/>
                <a:ea typeface="Calibri"/>
                <a:cs typeface="Calibri"/>
                <a:sym typeface="Calibri"/>
              </a:rPr>
              <a:t>Code generation </a:t>
            </a:r>
            <a:r>
              <a:rPr b="0" i="0" lang="en-US" sz="2400" u="none" cap="none" strike="noStrike">
                <a:solidFill>
                  <a:schemeClr val="dk1"/>
                </a:solidFill>
                <a:latin typeface="Calibri"/>
                <a:ea typeface="Calibri"/>
                <a:cs typeface="Calibri"/>
                <a:sym typeface="Calibri"/>
              </a:rPr>
              <a:t>(natural language → Python code)</a:t>
            </a:r>
            <a:endParaRPr/>
          </a:p>
        </p:txBody>
      </p:sp>
      <p:sp>
        <p:nvSpPr>
          <p:cNvPr id="2742" name="Google Shape;2742;p81"/>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1">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7" name="Shape 2747"/>
        <p:cNvGrpSpPr/>
        <p:nvPr/>
      </p:nvGrpSpPr>
      <p:grpSpPr>
        <a:xfrm>
          <a:off x="0" y="0"/>
          <a:ext cx="0" cy="0"/>
          <a:chOff x="0" y="0"/>
          <a:chExt cx="0" cy="0"/>
        </a:xfrm>
      </p:grpSpPr>
      <p:sp>
        <p:nvSpPr>
          <p:cNvPr id="2748" name="Google Shape;2748;p8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Next </a:t>
            </a:r>
            <a:r>
              <a:rPr lang="en-US"/>
              <a:t>class</a:t>
            </a:r>
            <a:endParaRPr/>
          </a:p>
        </p:txBody>
      </p:sp>
      <p:sp>
        <p:nvSpPr>
          <p:cNvPr id="2749" name="Google Shape;2749;p82"/>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480"/>
              </a:spcBef>
              <a:spcAft>
                <a:spcPts val="0"/>
              </a:spcAft>
              <a:buClr>
                <a:srgbClr val="CC0000"/>
              </a:buClr>
              <a:buSzPts val="2400"/>
              <a:buFont typeface="Times"/>
              <a:buChar char="•"/>
            </a:pPr>
            <a:r>
              <a:rPr lang="en-US"/>
              <a:t>Transformers (guest lecture by </a:t>
            </a:r>
            <a:r>
              <a:rPr lang="en-US" u="sng">
                <a:solidFill>
                  <a:schemeClr val="hlink"/>
                </a:solidFill>
                <a:hlinkClick r:id="rId3"/>
              </a:rPr>
              <a:t>Lukasz Kaiser</a:t>
            </a:r>
            <a:r>
              <a:rPr lang="en-US"/>
              <a:t>)</a:t>
            </a:r>
            <a:endParaRPr/>
          </a:p>
        </p:txBody>
      </p:sp>
      <p:sp>
        <p:nvSpPr>
          <p:cNvPr id="2750" name="Google Shape;2750;p8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19"/>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1990s-2010s: Statistical Machine Translation</a:t>
            </a:r>
            <a:endParaRPr/>
          </a:p>
        </p:txBody>
      </p:sp>
      <p:sp>
        <p:nvSpPr>
          <p:cNvPr id="168" name="Google Shape;168;p19"/>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sng" cap="none" strike="noStrike">
                <a:solidFill>
                  <a:schemeClr val="dk1"/>
                </a:solidFill>
                <a:latin typeface="Calibri"/>
                <a:ea typeface="Calibri"/>
                <a:cs typeface="Calibri"/>
                <a:sym typeface="Calibri"/>
              </a:rPr>
              <a:t>Question:</a:t>
            </a:r>
            <a:r>
              <a:rPr b="0" i="0" lang="en-US" sz="2400" u="none" cap="none" strike="noStrike">
                <a:solidFill>
                  <a:schemeClr val="dk1"/>
                </a:solidFill>
                <a:latin typeface="Calibri"/>
                <a:ea typeface="Calibri"/>
                <a:cs typeface="Calibri"/>
                <a:sym typeface="Calibri"/>
              </a:rPr>
              <a:t> How to learn translation model                ?</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First, need large amount of </a:t>
            </a:r>
            <a:r>
              <a:rPr b="0" i="0" lang="en-US" sz="2400" u="none" cap="none" strike="noStrike">
                <a:solidFill>
                  <a:schemeClr val="accent3"/>
                </a:solidFill>
                <a:latin typeface="Calibri"/>
                <a:ea typeface="Calibri"/>
                <a:cs typeface="Calibri"/>
                <a:sym typeface="Calibri"/>
              </a:rPr>
              <a:t>parallel data </a:t>
            </a:r>
            <a:br>
              <a:rPr b="0" i="0" lang="en-US" sz="2400" u="none" cap="none" strike="noStrike">
                <a:solidFill>
                  <a:schemeClr val="accent3"/>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(e.g. pairs of human-translated French/English sentences)</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Break it down further: we actually want to consider</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where </a:t>
            </a:r>
            <a:r>
              <a:rPr b="0" i="1" lang="en-US" sz="2400" u="none" cap="none" strike="noStrike">
                <a:solidFill>
                  <a:schemeClr val="dk1"/>
                </a:solidFill>
                <a:latin typeface="Calibri"/>
                <a:ea typeface="Calibri"/>
                <a:cs typeface="Calibri"/>
                <a:sym typeface="Calibri"/>
              </a:rPr>
              <a:t>a</a:t>
            </a:r>
            <a:r>
              <a:rPr b="0" i="0" lang="en-US" sz="2400" u="none" cap="none" strike="noStrike">
                <a:solidFill>
                  <a:schemeClr val="dk1"/>
                </a:solidFill>
                <a:latin typeface="Calibri"/>
                <a:ea typeface="Calibri"/>
                <a:cs typeface="Calibri"/>
                <a:sym typeface="Calibri"/>
              </a:rPr>
              <a:t> is the </a:t>
            </a:r>
            <a:r>
              <a:rPr b="0" i="0" lang="en-US" sz="2400" u="none" cap="none" strike="noStrike">
                <a:solidFill>
                  <a:schemeClr val="accent3"/>
                </a:solidFill>
                <a:latin typeface="Calibri"/>
                <a:ea typeface="Calibri"/>
                <a:cs typeface="Calibri"/>
                <a:sym typeface="Calibri"/>
              </a:rPr>
              <a:t>alignment</a:t>
            </a:r>
            <a:r>
              <a:rPr b="0" i="0" lang="en-US" sz="2400" u="none" cap="none" strike="noStrike">
                <a:solidFill>
                  <a:schemeClr val="dk1"/>
                </a:solidFill>
                <a:latin typeface="Calibri"/>
                <a:ea typeface="Calibri"/>
                <a:cs typeface="Calibri"/>
                <a:sym typeface="Calibri"/>
              </a:rPr>
              <a:t>, i.e. word-level correspondence between French sentence </a:t>
            </a:r>
            <a:r>
              <a:rPr b="0" i="1" lang="en-US" sz="2400" u="none" cap="none" strike="noStrike">
                <a:solidFill>
                  <a:schemeClr val="dk1"/>
                </a:solidFill>
                <a:latin typeface="Calibri"/>
                <a:ea typeface="Calibri"/>
                <a:cs typeface="Calibri"/>
                <a:sym typeface="Calibri"/>
              </a:rPr>
              <a:t>x</a:t>
            </a:r>
            <a:r>
              <a:rPr b="0" i="0" lang="en-US" sz="2400" u="none" cap="none" strike="noStrike">
                <a:solidFill>
                  <a:schemeClr val="dk1"/>
                </a:solidFill>
                <a:latin typeface="Calibri"/>
                <a:ea typeface="Calibri"/>
                <a:cs typeface="Calibri"/>
                <a:sym typeface="Calibri"/>
              </a:rPr>
              <a:t> and English sentence </a:t>
            </a:r>
            <a:r>
              <a:rPr b="0" i="1" lang="en-US" sz="2400" u="none" cap="none" strike="noStrike">
                <a:solidFill>
                  <a:schemeClr val="dk1"/>
                </a:solidFill>
                <a:latin typeface="Calibri"/>
                <a:ea typeface="Calibri"/>
                <a:cs typeface="Calibri"/>
                <a:sym typeface="Calibri"/>
              </a:rPr>
              <a:t>y</a:t>
            </a:r>
            <a:endParaRPr b="0" i="0" sz="2400" u="none" cap="none" strike="noStrike">
              <a:solidFill>
                <a:schemeClr val="dk1"/>
              </a:solidFill>
              <a:latin typeface="Calibri"/>
              <a:ea typeface="Calibri"/>
              <a:cs typeface="Calibri"/>
              <a:sym typeface="Calibri"/>
            </a:endParaRPr>
          </a:p>
        </p:txBody>
      </p:sp>
      <p:sp>
        <p:nvSpPr>
          <p:cNvPr id="169" name="Google Shape;169;p1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70" name="Google Shape;170;p19"/>
          <p:cNvPicPr preferRelativeResize="0"/>
          <p:nvPr/>
        </p:nvPicPr>
        <p:blipFill rotWithShape="1">
          <a:blip r:embed="rId3">
            <a:alphaModFix/>
          </a:blip>
          <a:srcRect b="0" l="0" r="0" t="0"/>
          <a:stretch/>
        </p:blipFill>
        <p:spPr>
          <a:xfrm>
            <a:off x="3841750" y="3216835"/>
            <a:ext cx="1460500" cy="558800"/>
          </a:xfrm>
          <a:prstGeom prst="rect">
            <a:avLst/>
          </a:prstGeom>
          <a:noFill/>
          <a:ln>
            <a:noFill/>
          </a:ln>
        </p:spPr>
      </p:pic>
      <p:pic>
        <p:nvPicPr>
          <p:cNvPr id="171" name="Google Shape;171;p19"/>
          <p:cNvPicPr preferRelativeResize="0"/>
          <p:nvPr/>
        </p:nvPicPr>
        <p:blipFill rotWithShape="1">
          <a:blip r:embed="rId4">
            <a:alphaModFix/>
          </a:blip>
          <a:srcRect b="0" l="70046" r="12526" t="0"/>
          <a:stretch/>
        </p:blipFill>
        <p:spPr>
          <a:xfrm>
            <a:off x="5957571" y="1152684"/>
            <a:ext cx="941070" cy="4094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68">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0"/>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What is alignment?</a:t>
            </a:r>
            <a:endParaRPr/>
          </a:p>
        </p:txBody>
      </p:sp>
      <p:sp>
        <p:nvSpPr>
          <p:cNvPr id="177" name="Google Shape;177;p20"/>
          <p:cNvSpPr txBox="1"/>
          <p:nvPr>
            <p:ph idx="1" type="body"/>
          </p:nvPr>
        </p:nvSpPr>
        <p:spPr>
          <a:xfrm>
            <a:off x="304800" y="1092200"/>
            <a:ext cx="8534400" cy="13053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Alignment is the </a:t>
            </a:r>
            <a:r>
              <a:rPr b="0" i="0" lang="en-US" sz="2400" u="none" cap="none" strike="noStrike">
                <a:solidFill>
                  <a:schemeClr val="accent3"/>
                </a:solidFill>
                <a:latin typeface="Calibri"/>
                <a:ea typeface="Calibri"/>
                <a:cs typeface="Calibri"/>
                <a:sym typeface="Calibri"/>
              </a:rPr>
              <a:t>correspondence between particular words </a:t>
            </a:r>
            <a:r>
              <a:rPr b="0" i="0" lang="en-US" sz="2400" u="none" cap="none" strike="noStrike">
                <a:solidFill>
                  <a:schemeClr val="dk1"/>
                </a:solidFill>
                <a:latin typeface="Calibri"/>
                <a:ea typeface="Calibri"/>
                <a:cs typeface="Calibri"/>
                <a:sym typeface="Calibri"/>
              </a:rPr>
              <a:t>in the translated sentence pair.</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Note: Some words have </a:t>
            </a:r>
            <a:r>
              <a:rPr b="0" i="0" lang="en-US" sz="2400" u="none" cap="none" strike="noStrike">
                <a:solidFill>
                  <a:schemeClr val="accent3"/>
                </a:solidFill>
                <a:latin typeface="Calibri"/>
                <a:ea typeface="Calibri"/>
                <a:cs typeface="Calibri"/>
                <a:sym typeface="Calibri"/>
              </a:rPr>
              <a:t>no counterpart</a:t>
            </a:r>
            <a:endParaRPr/>
          </a:p>
        </p:txBody>
      </p:sp>
      <p:sp>
        <p:nvSpPr>
          <p:cNvPr id="178" name="Google Shape;178;p2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79" name="Google Shape;179;p20"/>
          <p:cNvPicPr preferRelativeResize="0"/>
          <p:nvPr/>
        </p:nvPicPr>
        <p:blipFill rotWithShape="1">
          <a:blip r:embed="rId3">
            <a:alphaModFix/>
          </a:blip>
          <a:srcRect b="0" l="0" r="0" t="0"/>
          <a:stretch/>
        </p:blipFill>
        <p:spPr>
          <a:xfrm>
            <a:off x="1197430" y="2870321"/>
            <a:ext cx="6749140" cy="337457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LP-2011">
  <a:themeElements>
    <a:clrScheme name="NLP Class">
      <a:dk1>
        <a:srgbClr val="000000"/>
      </a:dk1>
      <a:lt1>
        <a:srgbClr val="FFFFFF"/>
      </a:lt1>
      <a:dk2>
        <a:srgbClr val="605435"/>
      </a:dk2>
      <a:lt2>
        <a:srgbClr val="E7D19A"/>
      </a:lt2>
      <a:accent1>
        <a:srgbClr val="A4001D"/>
      </a:accent1>
      <a:accent2>
        <a:srgbClr val="0047B6"/>
      </a:accent2>
      <a:accent3>
        <a:srgbClr val="BB57BE"/>
      </a:accent3>
      <a:accent4>
        <a:srgbClr val="177245"/>
      </a:accent4>
      <a:accent5>
        <a:srgbClr val="35ACA2"/>
      </a:accent5>
      <a:accent6>
        <a:srgbClr val="FF8700"/>
      </a:accent6>
      <a:hlink>
        <a:srgbClr val="EF8E1C"/>
      </a:hlink>
      <a:folHlink>
        <a:srgbClr val="FEC60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